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717" r:id="rId1"/>
  </p:sldMasterIdLst>
  <p:notesMasterIdLst>
    <p:notesMasterId r:id="rId20"/>
  </p:notesMasterIdLst>
  <p:handoutMasterIdLst>
    <p:handoutMasterId r:id="rId21"/>
  </p:handoutMasterIdLst>
  <p:sldIdLst>
    <p:sldId id="256" r:id="rId2"/>
    <p:sldId id="454" r:id="rId3"/>
    <p:sldId id="456" r:id="rId4"/>
    <p:sldId id="457" r:id="rId5"/>
    <p:sldId id="458" r:id="rId6"/>
    <p:sldId id="459" r:id="rId7"/>
    <p:sldId id="460" r:id="rId8"/>
    <p:sldId id="461" r:id="rId9"/>
    <p:sldId id="463" r:id="rId10"/>
    <p:sldId id="465" r:id="rId11"/>
    <p:sldId id="467" r:id="rId12"/>
    <p:sldId id="466" r:id="rId13"/>
    <p:sldId id="472" r:id="rId14"/>
    <p:sldId id="473" r:id="rId15"/>
    <p:sldId id="471" r:id="rId16"/>
    <p:sldId id="470" r:id="rId17"/>
    <p:sldId id="474" r:id="rId18"/>
    <p:sldId id="469"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2A30"/>
    <a:srgbClr val="E73743"/>
    <a:srgbClr val="FFFF99"/>
    <a:srgbClr val="92D050"/>
    <a:srgbClr val="CCFF66"/>
    <a:srgbClr val="506078"/>
    <a:srgbClr val="CFD5EA"/>
    <a:srgbClr val="4472C4"/>
    <a:srgbClr val="FFC000"/>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1" autoAdjust="0"/>
    <p:restoredTop sz="96019" autoAdjust="0"/>
  </p:normalViewPr>
  <p:slideViewPr>
    <p:cSldViewPr snapToGrid="0" snapToObjects="1">
      <p:cViewPr varScale="1">
        <p:scale>
          <a:sx n="86" d="100"/>
          <a:sy n="86" d="100"/>
        </p:scale>
        <p:origin x="422"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838D34-BF36-4AB1-8DAD-BDA0A2EAE40E}" type="datetimeFigureOut">
              <a:rPr lang="en-GB" smtClean="0"/>
              <a:t>03/12/2020</a:t>
            </a:fld>
            <a:endParaRPr lang="en-GB"/>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2F1D98-B4D3-45B1-ADCE-8A2883F60436}" type="slidenum">
              <a:rPr lang="en-GB" smtClean="0"/>
              <a:t>‹N›</a:t>
            </a:fld>
            <a:endParaRPr lang="en-GB"/>
          </a:p>
        </p:txBody>
      </p:sp>
    </p:spTree>
    <p:extLst>
      <p:ext uri="{BB962C8B-B14F-4D97-AF65-F5344CB8AC3E}">
        <p14:creationId xmlns:p14="http://schemas.microsoft.com/office/powerpoint/2010/main" val="2568694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F816A-E1A1-9747-B713-E6D671B2204B}" type="datetimeFigureOut">
              <a:rPr lang="it-IT" smtClean="0"/>
              <a:t>03/12/2020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1DBDF-3CBF-854D-8F21-460D28B40D98}" type="slidenum">
              <a:rPr lang="it-IT" smtClean="0"/>
              <a:t>‹N›</a:t>
            </a:fld>
            <a:endParaRPr lang="it-IT"/>
          </a:p>
        </p:txBody>
      </p:sp>
    </p:spTree>
    <p:extLst>
      <p:ext uri="{BB962C8B-B14F-4D97-AF65-F5344CB8AC3E}">
        <p14:creationId xmlns:p14="http://schemas.microsoft.com/office/powerpoint/2010/main" val="42731253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C541DBDF-3CBF-854D-8F21-460D28B40D98}" type="slidenum">
              <a:rPr lang="it-IT" smtClean="0"/>
              <a:t>1</a:t>
            </a:fld>
            <a:endParaRPr lang="it-IT"/>
          </a:p>
        </p:txBody>
      </p:sp>
    </p:spTree>
    <p:extLst>
      <p:ext uri="{BB962C8B-B14F-4D97-AF65-F5344CB8AC3E}">
        <p14:creationId xmlns:p14="http://schemas.microsoft.com/office/powerpoint/2010/main" val="26226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C541DBDF-3CBF-854D-8F21-460D28B40D98}" type="slidenum">
              <a:rPr lang="it-IT" smtClean="0"/>
              <a:t>4</a:t>
            </a:fld>
            <a:endParaRPr lang="it-IT"/>
          </a:p>
        </p:txBody>
      </p:sp>
    </p:spTree>
    <p:extLst>
      <p:ext uri="{BB962C8B-B14F-4D97-AF65-F5344CB8AC3E}">
        <p14:creationId xmlns:p14="http://schemas.microsoft.com/office/powerpoint/2010/main" val="67820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C541DBDF-3CBF-854D-8F21-460D28B40D98}" type="slidenum">
              <a:rPr lang="it-IT" smtClean="0"/>
              <a:t>18</a:t>
            </a:fld>
            <a:endParaRPr lang="it-IT"/>
          </a:p>
        </p:txBody>
      </p:sp>
    </p:spTree>
    <p:extLst>
      <p:ext uri="{BB962C8B-B14F-4D97-AF65-F5344CB8AC3E}">
        <p14:creationId xmlns:p14="http://schemas.microsoft.com/office/powerpoint/2010/main" val="2954919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IER_Logo">
    <p:spTree>
      <p:nvGrpSpPr>
        <p:cNvPr id="1" name=""/>
        <p:cNvGrpSpPr/>
        <p:nvPr/>
      </p:nvGrpSpPr>
      <p:grpSpPr>
        <a:xfrm>
          <a:off x="0" y="0"/>
          <a:ext cx="0" cy="0"/>
          <a:chOff x="0" y="0"/>
          <a:chExt cx="0" cy="0"/>
        </a:xfrm>
      </p:grpSpPr>
      <p:sp>
        <p:nvSpPr>
          <p:cNvPr id="5" name="Rettangolo 4"/>
          <p:cNvSpPr/>
          <p:nvPr userDrawn="1"/>
        </p:nvSpPr>
        <p:spPr>
          <a:xfrm>
            <a:off x="312518" y="5853374"/>
            <a:ext cx="1088020" cy="868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magine 5">
            <a:extLst>
              <a:ext uri="{FF2B5EF4-FFF2-40B4-BE49-F238E27FC236}">
                <a16:creationId xmlns:a16="http://schemas.microsoft.com/office/drawing/2014/main" id="{52BA8E8D-9119-624B-A42B-AD9FBCA65A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Segnaposto numero diapositiva 1"/>
          <p:cNvSpPr>
            <a:spLocks noGrp="1"/>
          </p:cNvSpPr>
          <p:nvPr>
            <p:ph type="sldNum" sz="quarter" idx="10"/>
          </p:nvPr>
        </p:nvSpPr>
        <p:spPr/>
        <p:txBody>
          <a:bodyPr/>
          <a:lstStyle/>
          <a:p>
            <a:fld id="{7CAF5EFE-6F3C-4265-898F-CEBB67389DB9}" type="slidenum">
              <a:rPr lang="en-GB" smtClean="0"/>
              <a:t>‹N›</a:t>
            </a:fld>
            <a:endParaRPr lang="en-GB"/>
          </a:p>
        </p:txBody>
      </p:sp>
    </p:spTree>
    <p:extLst>
      <p:ext uri="{BB962C8B-B14F-4D97-AF65-F5344CB8AC3E}">
        <p14:creationId xmlns:p14="http://schemas.microsoft.com/office/powerpoint/2010/main" val="82548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it-IT"/>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6EE620B-2E60-3045-AE16-CE10CF72BCEC}" type="slidenum">
              <a:rPr lang="it-IT" smtClean="0"/>
              <a:t>‹N›</a:t>
            </a:fld>
            <a:endParaRPr lang="it-IT"/>
          </a:p>
        </p:txBody>
      </p:sp>
    </p:spTree>
    <p:extLst>
      <p:ext uri="{BB962C8B-B14F-4D97-AF65-F5344CB8AC3E}">
        <p14:creationId xmlns:p14="http://schemas.microsoft.com/office/powerpoint/2010/main" val="117868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it-IT"/>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6EE620B-2E60-3045-AE16-CE10CF72BCEC}" type="slidenum">
              <a:rPr lang="it-IT" smtClean="0"/>
              <a:t>‹N›</a:t>
            </a:fld>
            <a:endParaRPr lang="it-IT"/>
          </a:p>
        </p:txBody>
      </p:sp>
    </p:spTree>
    <p:extLst>
      <p:ext uri="{BB962C8B-B14F-4D97-AF65-F5344CB8AC3E}">
        <p14:creationId xmlns:p14="http://schemas.microsoft.com/office/powerpoint/2010/main" val="2635586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it-IT"/>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6EE620B-2E60-3045-AE16-CE10CF72BCEC}" type="slidenum">
              <a:rPr lang="it-IT" smtClean="0"/>
              <a:t>‹N›</a:t>
            </a:fld>
            <a:endParaRPr lang="it-IT"/>
          </a:p>
        </p:txBody>
      </p:sp>
    </p:spTree>
    <p:extLst>
      <p:ext uri="{BB962C8B-B14F-4D97-AF65-F5344CB8AC3E}">
        <p14:creationId xmlns:p14="http://schemas.microsoft.com/office/powerpoint/2010/main" val="2290779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it-IT"/>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6EE620B-2E60-3045-AE16-CE10CF72BCEC}" type="slidenum">
              <a:rPr lang="it-IT" smtClean="0"/>
              <a:t>‹N›</a:t>
            </a:fld>
            <a:endParaRPr lang="it-IT"/>
          </a:p>
        </p:txBody>
      </p:sp>
    </p:spTree>
    <p:extLst>
      <p:ext uri="{BB962C8B-B14F-4D97-AF65-F5344CB8AC3E}">
        <p14:creationId xmlns:p14="http://schemas.microsoft.com/office/powerpoint/2010/main" val="784157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it-I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EE620B-2E60-3045-AE16-CE10CF72BCEC}" type="slidenum">
              <a:rPr lang="it-IT" smtClean="0"/>
              <a:t>‹N›</a:t>
            </a:fld>
            <a:endParaRPr lang="it-IT"/>
          </a:p>
        </p:txBody>
      </p:sp>
    </p:spTree>
    <p:extLst>
      <p:ext uri="{BB962C8B-B14F-4D97-AF65-F5344CB8AC3E}">
        <p14:creationId xmlns:p14="http://schemas.microsoft.com/office/powerpoint/2010/main" val="1049913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it-I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EE620B-2E60-3045-AE16-CE10CF72BCEC}" type="slidenum">
              <a:rPr lang="it-IT" smtClean="0"/>
              <a:t>‹N›</a:t>
            </a:fld>
            <a:endParaRPr lang="it-IT"/>
          </a:p>
        </p:txBody>
      </p:sp>
    </p:spTree>
    <p:extLst>
      <p:ext uri="{BB962C8B-B14F-4D97-AF65-F5344CB8AC3E}">
        <p14:creationId xmlns:p14="http://schemas.microsoft.com/office/powerpoint/2010/main" val="595481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C79EB8-CA12-EE47-875D-005DBBF29DD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BE7E6E-FFC5-344F-AB39-EDF014BC3BC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557B635-FEC6-C442-B358-38197622F824}"/>
              </a:ext>
            </a:extLst>
          </p:cNvPr>
          <p:cNvSpPr>
            <a:spLocks noGrp="1"/>
          </p:cNvSpPr>
          <p:nvPr>
            <p:ph type="dt" sz="half" idx="10"/>
          </p:nvPr>
        </p:nvSpPr>
        <p:spPr/>
        <p:txBody>
          <a:bodyPr/>
          <a:lstStyle/>
          <a:p>
            <a:fld id="{97E53E3D-DC4F-416B-B43B-26FA8E2D4429}" type="datetime1">
              <a:rPr lang="it-IT" smtClean="0"/>
              <a:t>03/12/2020</a:t>
            </a:fld>
            <a:endParaRPr lang="it-IT"/>
          </a:p>
        </p:txBody>
      </p:sp>
      <p:sp>
        <p:nvSpPr>
          <p:cNvPr id="5" name="Segnaposto piè di pagina 4">
            <a:extLst>
              <a:ext uri="{FF2B5EF4-FFF2-40B4-BE49-F238E27FC236}">
                <a16:creationId xmlns:a16="http://schemas.microsoft.com/office/drawing/2014/main" id="{87DA37C8-F595-7D40-925B-CE2A00A61B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B283934-7287-0E4F-BCEE-E9143E8D65DE}"/>
              </a:ext>
            </a:extLst>
          </p:cNvPr>
          <p:cNvSpPr>
            <a:spLocks noGrp="1"/>
          </p:cNvSpPr>
          <p:nvPr>
            <p:ph type="sldNum" sz="quarter" idx="12"/>
          </p:nvPr>
        </p:nvSpPr>
        <p:spPr/>
        <p:txBody>
          <a:bodyPr/>
          <a:lstStyle/>
          <a:p>
            <a:fld id="{A6EE620B-2E60-3045-AE16-CE10CF72BCEC}" type="slidenum">
              <a:rPr lang="it-IT" smtClean="0"/>
              <a:t>‹N›</a:t>
            </a:fld>
            <a:endParaRPr lang="it-IT"/>
          </a:p>
        </p:txBody>
      </p:sp>
    </p:spTree>
    <p:extLst>
      <p:ext uri="{BB962C8B-B14F-4D97-AF65-F5344CB8AC3E}">
        <p14:creationId xmlns:p14="http://schemas.microsoft.com/office/powerpoint/2010/main" val="134401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olo_Attività">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03AA724A-CB46-3F49-9CC7-B97D28903D84}"/>
              </a:ext>
            </a:extLst>
          </p:cNvPr>
          <p:cNvSpPr/>
          <p:nvPr userDrawn="1"/>
        </p:nvSpPr>
        <p:spPr>
          <a:xfrm>
            <a:off x="0" y="0"/>
            <a:ext cx="12191999" cy="6858000"/>
          </a:xfrm>
          <a:prstGeom prst="rect">
            <a:avLst/>
          </a:prstGeom>
          <a:solidFill>
            <a:srgbClr val="E7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E10E56C5-A2DA-2642-A51F-15EED3E4FAF2}"/>
              </a:ext>
            </a:extLst>
          </p:cNvPr>
          <p:cNvPicPr>
            <a:picLocks noChangeAspect="1"/>
          </p:cNvPicPr>
          <p:nvPr userDrawn="1"/>
        </p:nvPicPr>
        <p:blipFill>
          <a:blip r:embed="rId2"/>
          <a:stretch>
            <a:fillRect/>
          </a:stretch>
        </p:blipFill>
        <p:spPr>
          <a:xfrm>
            <a:off x="71521" y="6003235"/>
            <a:ext cx="1307578" cy="734967"/>
          </a:xfrm>
          <a:prstGeom prst="rect">
            <a:avLst/>
          </a:prstGeom>
        </p:spPr>
      </p:pic>
      <p:sp>
        <p:nvSpPr>
          <p:cNvPr id="2" name="Title 1"/>
          <p:cNvSpPr>
            <a:spLocks noGrp="1"/>
          </p:cNvSpPr>
          <p:nvPr>
            <p:ph type="title" hasCustomPrompt="1"/>
          </p:nvPr>
        </p:nvSpPr>
        <p:spPr>
          <a:xfrm>
            <a:off x="725310" y="2136572"/>
            <a:ext cx="10515600" cy="688488"/>
          </a:xfrm>
          <a:prstGeom prst="rect">
            <a:avLst/>
          </a:prstGeom>
        </p:spPr>
        <p:txBody>
          <a:bodyPr anchor="b"/>
          <a:lstStyle>
            <a:lvl1pPr>
              <a:defRPr lang="en-US" sz="4000" b="1" kern="1200" dirty="0">
                <a:solidFill>
                  <a:schemeClr val="bg1"/>
                </a:solidFill>
                <a:latin typeface="Calibri" panose="020F0502020204030204" pitchFamily="34" charset="0"/>
                <a:ea typeface="+mn-ea"/>
                <a:cs typeface="Calibri" panose="020F0502020204030204" pitchFamily="34" charset="0"/>
              </a:defRPr>
            </a:lvl1pPr>
          </a:lstStyle>
          <a:p>
            <a:r>
              <a:rPr lang="it-IT" dirty="0"/>
              <a:t>Title</a:t>
            </a:r>
            <a:endParaRPr lang="en-US" dirty="0"/>
          </a:p>
        </p:txBody>
      </p:sp>
      <p:sp>
        <p:nvSpPr>
          <p:cNvPr id="3" name="Text Placeholder 2"/>
          <p:cNvSpPr>
            <a:spLocks noGrp="1"/>
          </p:cNvSpPr>
          <p:nvPr>
            <p:ph type="body" idx="1" hasCustomPrompt="1"/>
          </p:nvPr>
        </p:nvSpPr>
        <p:spPr>
          <a:xfrm>
            <a:off x="725310" y="3419303"/>
            <a:ext cx="10515600" cy="467151"/>
          </a:xfrm>
          <a:prstGeom prst="rect">
            <a:avLst/>
          </a:prstGeom>
        </p:spPr>
        <p:txBody>
          <a:bodyPr/>
          <a:lstStyle>
            <a:lvl1pPr marL="0" indent="0">
              <a:buNone/>
              <a:defRPr lang="it-IT" sz="3000" kern="1200" dirty="0" smtClean="0">
                <a:solidFill>
                  <a:schemeClr val="bg1"/>
                </a:solidFill>
                <a:latin typeface="Calibri" panose="020F0502020204030204" pitchFamily="34" charset="0"/>
                <a:ea typeface="+mn-ea"/>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err="1"/>
              <a:t>Subtitle</a:t>
            </a:r>
            <a:endParaRPr lang="it-IT" dirty="0"/>
          </a:p>
        </p:txBody>
      </p:sp>
      <p:sp>
        <p:nvSpPr>
          <p:cNvPr id="4" name="Segnaposto numero diapositiva 3"/>
          <p:cNvSpPr>
            <a:spLocks noGrp="1"/>
          </p:cNvSpPr>
          <p:nvPr>
            <p:ph type="sldNum" sz="quarter" idx="10"/>
          </p:nvPr>
        </p:nvSpPr>
        <p:spPr>
          <a:xfrm>
            <a:off x="9224058" y="6356350"/>
            <a:ext cx="2743200" cy="365125"/>
          </a:xfrm>
        </p:spPr>
        <p:txBody>
          <a:bodyPr/>
          <a:lstStyle/>
          <a:p>
            <a:fld id="{7CAF5EFE-6F3C-4265-898F-CEBB67389DB9}" type="slidenum">
              <a:rPr lang="en-GB" smtClean="0"/>
              <a:t>‹N›</a:t>
            </a:fld>
            <a:endParaRPr lang="en-GB"/>
          </a:p>
        </p:txBody>
      </p:sp>
    </p:spTree>
    <p:extLst>
      <p:ext uri="{BB962C8B-B14F-4D97-AF65-F5344CB8AC3E}">
        <p14:creationId xmlns:p14="http://schemas.microsoft.com/office/powerpoint/2010/main" val="126364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9CEDD1E-A695-3346-AA70-EFA4FF5B19C4}"/>
              </a:ext>
            </a:extLst>
          </p:cNvPr>
          <p:cNvSpPr/>
          <p:nvPr userDrawn="1"/>
        </p:nvSpPr>
        <p:spPr>
          <a:xfrm>
            <a:off x="3268716" y="0"/>
            <a:ext cx="8923283" cy="6858000"/>
          </a:xfrm>
          <a:prstGeom prst="rect">
            <a:avLst/>
          </a:prstGeom>
          <a:solidFill>
            <a:srgbClr val="E7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testo 10"/>
          <p:cNvSpPr>
            <a:spLocks noGrp="1"/>
          </p:cNvSpPr>
          <p:nvPr>
            <p:ph type="body" sz="quarter" idx="10" hasCustomPrompt="1"/>
          </p:nvPr>
        </p:nvSpPr>
        <p:spPr>
          <a:xfrm>
            <a:off x="516536" y="3053556"/>
            <a:ext cx="1946275" cy="750888"/>
          </a:xfrm>
          <a:prstGeom prst="rect">
            <a:avLst/>
          </a:prstGeom>
        </p:spPr>
        <p:txBody>
          <a:bodyPr anchor="ctr" anchorCtr="0"/>
          <a:lstStyle>
            <a:lvl1pPr marL="0" indent="0" algn="ctr">
              <a:buNone/>
              <a:defRPr lang="en-GB" sz="2800" b="1" kern="1200" dirty="0">
                <a:solidFill>
                  <a:srgbClr val="C00000"/>
                </a:solidFill>
                <a:latin typeface="+mn-lt"/>
                <a:ea typeface="+mn-ea"/>
                <a:cs typeface="Microsoft New Tai Lue" panose="020B0502040204020203" pitchFamily="34" charset="0"/>
              </a:defRPr>
            </a:lvl1pPr>
          </a:lstStyle>
          <a:p>
            <a:pPr lvl="0"/>
            <a:r>
              <a:rPr lang="en-GB" dirty="0"/>
              <a:t>CONTENT</a:t>
            </a:r>
          </a:p>
        </p:txBody>
      </p:sp>
      <p:sp>
        <p:nvSpPr>
          <p:cNvPr id="3" name="Segnaposto numero diapositiva 2"/>
          <p:cNvSpPr>
            <a:spLocks noGrp="1"/>
          </p:cNvSpPr>
          <p:nvPr>
            <p:ph type="sldNum" sz="quarter" idx="12"/>
          </p:nvPr>
        </p:nvSpPr>
        <p:spPr>
          <a:xfrm>
            <a:off x="9212483" y="6356350"/>
            <a:ext cx="2743200" cy="365125"/>
          </a:xfrm>
        </p:spPr>
        <p:txBody>
          <a:bodyPr/>
          <a:lstStyle/>
          <a:p>
            <a:fld id="{7CAF5EFE-6F3C-4265-898F-CEBB67389DB9}" type="slidenum">
              <a:rPr lang="en-GB" smtClean="0"/>
              <a:t>‹N›</a:t>
            </a:fld>
            <a:endParaRPr lang="en-GB" dirty="0"/>
          </a:p>
        </p:txBody>
      </p:sp>
      <p:sp>
        <p:nvSpPr>
          <p:cNvPr id="5" name="Segnaposto testo 4"/>
          <p:cNvSpPr>
            <a:spLocks noGrp="1"/>
          </p:cNvSpPr>
          <p:nvPr>
            <p:ph type="body" sz="quarter" idx="14" hasCustomPrompt="1"/>
          </p:nvPr>
        </p:nvSpPr>
        <p:spPr>
          <a:xfrm>
            <a:off x="4071938" y="1"/>
            <a:ext cx="8120061" cy="6858000"/>
          </a:xfrm>
          <a:prstGeom prst="rect">
            <a:avLst/>
          </a:prstGeom>
        </p:spPr>
        <p:txBody>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TOPIC</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100717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9CEDD1E-A695-3346-AA70-EFA4FF5B19C4}"/>
              </a:ext>
            </a:extLst>
          </p:cNvPr>
          <p:cNvSpPr/>
          <p:nvPr userDrawn="1"/>
        </p:nvSpPr>
        <p:spPr>
          <a:xfrm>
            <a:off x="3268717" y="0"/>
            <a:ext cx="8923283" cy="6858000"/>
          </a:xfrm>
          <a:prstGeom prst="rect">
            <a:avLst/>
          </a:prstGeom>
          <a:solidFill>
            <a:srgbClr val="E7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testo 10"/>
          <p:cNvSpPr>
            <a:spLocks noGrp="1"/>
          </p:cNvSpPr>
          <p:nvPr>
            <p:ph type="body" sz="quarter" idx="10" hasCustomPrompt="1"/>
          </p:nvPr>
        </p:nvSpPr>
        <p:spPr>
          <a:xfrm>
            <a:off x="516536" y="3053556"/>
            <a:ext cx="1946275" cy="750888"/>
          </a:xfrm>
          <a:prstGeom prst="rect">
            <a:avLst/>
          </a:prstGeom>
        </p:spPr>
        <p:txBody>
          <a:bodyPr anchor="ctr" anchorCtr="0"/>
          <a:lstStyle>
            <a:lvl1pPr marL="0" indent="0" algn="ctr">
              <a:buNone/>
              <a:defRPr lang="en-GB" sz="2800" b="1" kern="1200" dirty="0">
                <a:solidFill>
                  <a:srgbClr val="C00000"/>
                </a:solidFill>
                <a:latin typeface="+mn-lt"/>
                <a:ea typeface="+mn-ea"/>
                <a:cs typeface="+mn-cs"/>
              </a:defRPr>
            </a:lvl1pPr>
          </a:lstStyle>
          <a:p>
            <a:pPr lvl="0"/>
            <a:r>
              <a:rPr lang="en-GB" dirty="0"/>
              <a:t>CONTENT</a:t>
            </a:r>
          </a:p>
        </p:txBody>
      </p:sp>
      <p:sp>
        <p:nvSpPr>
          <p:cNvPr id="3" name="Segnaposto testo 2"/>
          <p:cNvSpPr>
            <a:spLocks noGrp="1"/>
          </p:cNvSpPr>
          <p:nvPr>
            <p:ph type="body" sz="quarter" idx="11" hasCustomPrompt="1"/>
          </p:nvPr>
        </p:nvSpPr>
        <p:spPr>
          <a:xfrm>
            <a:off x="4210049" y="0"/>
            <a:ext cx="7981949" cy="6858000"/>
          </a:xfrm>
          <a:prstGeom prst="rect">
            <a:avLst/>
          </a:prstGeom>
        </p:spPr>
        <p:txBody>
          <a:bodyPr/>
          <a:lstStyle>
            <a:lvl1pPr marL="0" indent="0">
              <a:buFontTx/>
              <a:buNone/>
              <a:defRPr lang="it-IT" sz="2000" b="1" kern="1200" dirty="0" smtClean="0">
                <a:solidFill>
                  <a:schemeClr val="bg1"/>
                </a:solidFill>
                <a:latin typeface="+mn-lt"/>
                <a:ea typeface="+mn-ea"/>
                <a:cs typeface="+mn-cs"/>
              </a:defRPr>
            </a:lvl1pPr>
            <a:lvl2pPr marL="742950" indent="-285750">
              <a:buFont typeface="Wingdings" panose="05000000000000000000" pitchFamily="2" charset="2"/>
              <a:buChar char="q"/>
              <a:defRPr lang="it-IT" sz="1800" kern="1200" dirty="0" smtClean="0">
                <a:solidFill>
                  <a:schemeClr val="bg1"/>
                </a:solidFill>
                <a:latin typeface="+mn-lt"/>
                <a:ea typeface="+mn-ea"/>
                <a:cs typeface="+mn-cs"/>
              </a:defRPr>
            </a:lvl2pPr>
            <a:lvl3pPr marL="1143000" indent="-228600">
              <a:buFont typeface="Wingdings" panose="05000000000000000000" pitchFamily="2" charset="2"/>
              <a:buChar cha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it-IT" dirty="0"/>
              <a:t>List_Level1</a:t>
            </a:r>
          </a:p>
          <a:p>
            <a:pPr lvl="1"/>
            <a:r>
              <a:rPr lang="it-IT" dirty="0"/>
              <a:t>Level2</a:t>
            </a:r>
          </a:p>
          <a:p>
            <a:pPr lvl="2"/>
            <a:r>
              <a:rPr lang="it-IT" dirty="0"/>
              <a:t>Level3</a:t>
            </a:r>
          </a:p>
          <a:p>
            <a:pPr lvl="3"/>
            <a:r>
              <a:rPr lang="it-IT" dirty="0"/>
              <a:t>Level4</a:t>
            </a:r>
          </a:p>
          <a:p>
            <a:pPr lvl="4"/>
            <a:r>
              <a:rPr lang="it-IT" dirty="0"/>
              <a:t>Level5</a:t>
            </a:r>
            <a:endParaRPr lang="en-GB" dirty="0"/>
          </a:p>
        </p:txBody>
      </p:sp>
      <p:sp>
        <p:nvSpPr>
          <p:cNvPr id="2" name="Segnaposto numero diapositiva 1"/>
          <p:cNvSpPr>
            <a:spLocks noGrp="1"/>
          </p:cNvSpPr>
          <p:nvPr>
            <p:ph type="sldNum" sz="quarter" idx="12"/>
          </p:nvPr>
        </p:nvSpPr>
        <p:spPr>
          <a:xfrm>
            <a:off x="6878046" y="6361383"/>
            <a:ext cx="5045597" cy="355399"/>
          </a:xfrm>
        </p:spPr>
        <p:txBody>
          <a:bodyPr/>
          <a:lstStyle/>
          <a:p>
            <a:fld id="{7CAF5EFE-6F3C-4265-898F-CEBB67389DB9}" type="slidenum">
              <a:rPr lang="en-GB" smtClean="0"/>
              <a:t>‹N›</a:t>
            </a:fld>
            <a:endParaRPr lang="en-GB"/>
          </a:p>
        </p:txBody>
      </p:sp>
    </p:spTree>
    <p:extLst>
      <p:ext uri="{BB962C8B-B14F-4D97-AF65-F5344CB8AC3E}">
        <p14:creationId xmlns:p14="http://schemas.microsoft.com/office/powerpoint/2010/main" val="371781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ic_Description">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9CEDD1E-A695-3346-AA70-EFA4FF5B19C4}"/>
              </a:ext>
            </a:extLst>
          </p:cNvPr>
          <p:cNvSpPr/>
          <p:nvPr userDrawn="1"/>
        </p:nvSpPr>
        <p:spPr>
          <a:xfrm>
            <a:off x="3268716" y="0"/>
            <a:ext cx="8923283" cy="6858000"/>
          </a:xfrm>
          <a:prstGeom prst="rect">
            <a:avLst/>
          </a:prstGeom>
          <a:solidFill>
            <a:srgbClr val="E7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testo 10"/>
          <p:cNvSpPr>
            <a:spLocks noGrp="1"/>
          </p:cNvSpPr>
          <p:nvPr>
            <p:ph type="body" sz="quarter" idx="10" hasCustomPrompt="1"/>
          </p:nvPr>
        </p:nvSpPr>
        <p:spPr>
          <a:xfrm>
            <a:off x="516536" y="3053556"/>
            <a:ext cx="1946275" cy="750888"/>
          </a:xfrm>
          <a:prstGeom prst="rect">
            <a:avLst/>
          </a:prstGeom>
        </p:spPr>
        <p:txBody>
          <a:bodyPr anchor="ctr" anchorCtr="0"/>
          <a:lstStyle>
            <a:lvl1pPr marL="0" indent="0" algn="ctr">
              <a:buNone/>
              <a:defRPr lang="en-GB" sz="2800" b="1" kern="1200" dirty="0">
                <a:solidFill>
                  <a:srgbClr val="C00000"/>
                </a:solidFill>
                <a:latin typeface="+mn-lt"/>
                <a:ea typeface="+mn-ea"/>
                <a:cs typeface="+mn-cs"/>
              </a:defRPr>
            </a:lvl1pPr>
          </a:lstStyle>
          <a:p>
            <a:pPr lvl="0"/>
            <a:r>
              <a:rPr lang="en-GB" dirty="0"/>
              <a:t>CONTENT</a:t>
            </a:r>
          </a:p>
        </p:txBody>
      </p:sp>
      <p:sp>
        <p:nvSpPr>
          <p:cNvPr id="3" name="Segnaposto testo 2"/>
          <p:cNvSpPr>
            <a:spLocks noGrp="1"/>
          </p:cNvSpPr>
          <p:nvPr>
            <p:ph type="body" sz="quarter" idx="11" hasCustomPrompt="1"/>
          </p:nvPr>
        </p:nvSpPr>
        <p:spPr>
          <a:xfrm>
            <a:off x="4210050" y="0"/>
            <a:ext cx="5157788" cy="6858000"/>
          </a:xfrm>
          <a:prstGeom prst="rect">
            <a:avLst/>
          </a:prstGeom>
        </p:spPr>
        <p:txBody>
          <a:bodyPr/>
          <a:lstStyle>
            <a:lvl1pPr marL="342900" indent="-342900">
              <a:buFont typeface="Wingdings" panose="05000000000000000000" pitchFamily="2" charset="2"/>
              <a:buChar char="q"/>
              <a:defRPr lang="it-IT" sz="2000" b="1" kern="1200" dirty="0" smtClean="0">
                <a:solidFill>
                  <a:schemeClr val="bg1"/>
                </a:solidFill>
                <a:latin typeface="+mn-lt"/>
                <a:ea typeface="+mn-ea"/>
                <a:cs typeface="+mn-cs"/>
              </a:defRPr>
            </a:lvl1pPr>
            <a:lvl2pPr marL="800100" indent="-342900">
              <a:buFont typeface="+mj-lt"/>
              <a:buAutoNum type="arabicPeriod"/>
              <a:defRPr lang="it-IT" sz="1800" kern="1200" dirty="0" smtClean="0">
                <a:solidFill>
                  <a:schemeClr val="bg1"/>
                </a:solidFill>
                <a:latin typeface="+mn-lt"/>
                <a:ea typeface="+mn-ea"/>
                <a:cs typeface="+mn-cs"/>
              </a:defRPr>
            </a:lvl2pPr>
            <a:lvl3pPr marL="1143000" indent="-228600">
              <a:buFont typeface="Wingdings" panose="05000000000000000000" pitchFamily="2" charset="2"/>
              <a:buChar cha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it-IT" dirty="0"/>
              <a:t>Level1</a:t>
            </a:r>
          </a:p>
          <a:p>
            <a:pPr lvl="1"/>
            <a:r>
              <a:rPr lang="it-IT" dirty="0"/>
              <a:t>Level2</a:t>
            </a:r>
          </a:p>
          <a:p>
            <a:pPr lvl="2"/>
            <a:r>
              <a:rPr lang="it-IT" dirty="0"/>
              <a:t>Level3</a:t>
            </a:r>
          </a:p>
          <a:p>
            <a:pPr lvl="3"/>
            <a:r>
              <a:rPr lang="it-IT" dirty="0"/>
              <a:t>Level4</a:t>
            </a:r>
          </a:p>
          <a:p>
            <a:pPr lvl="4"/>
            <a:r>
              <a:rPr lang="it-IT" dirty="0"/>
              <a:t>Level5</a:t>
            </a:r>
            <a:endParaRPr lang="en-GB" dirty="0"/>
          </a:p>
        </p:txBody>
      </p:sp>
      <p:sp>
        <p:nvSpPr>
          <p:cNvPr id="5" name="Slide Number Placeholder 5"/>
          <p:cNvSpPr>
            <a:spLocks noGrp="1"/>
          </p:cNvSpPr>
          <p:nvPr>
            <p:ph type="sldNum" sz="quarter" idx="12"/>
          </p:nvPr>
        </p:nvSpPr>
        <p:spPr>
          <a:xfrm>
            <a:off x="9180443" y="6351657"/>
            <a:ext cx="2743200" cy="365125"/>
          </a:xfrm>
          <a:prstGeom prst="rect">
            <a:avLst/>
          </a:prstGeom>
        </p:spPr>
        <p:txBody>
          <a:bodyPr/>
          <a:lstStyle>
            <a:lvl1pPr algn="r">
              <a:defRPr/>
            </a:lvl1pPr>
          </a:lstStyle>
          <a:p>
            <a:fld id="{A6EE620B-2E60-3045-AE16-CE10CF72BCEC}" type="slidenum">
              <a:rPr lang="it-IT" smtClean="0"/>
              <a:pPr/>
              <a:t>‹N›</a:t>
            </a:fld>
            <a:endParaRPr lang="it-IT" dirty="0"/>
          </a:p>
        </p:txBody>
      </p:sp>
    </p:spTree>
    <p:extLst>
      <p:ext uri="{BB962C8B-B14F-4D97-AF65-F5344CB8AC3E}">
        <p14:creationId xmlns:p14="http://schemas.microsoft.com/office/powerpoint/2010/main" val="86386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13" name="Segnaposto testo 10"/>
          <p:cNvSpPr>
            <a:spLocks noGrp="1"/>
          </p:cNvSpPr>
          <p:nvPr>
            <p:ph type="body" sz="quarter" idx="15" hasCustomPrompt="1"/>
          </p:nvPr>
        </p:nvSpPr>
        <p:spPr>
          <a:xfrm>
            <a:off x="566570" y="1141198"/>
            <a:ext cx="11025188" cy="569912"/>
          </a:xfrm>
          <a:prstGeom prst="rect">
            <a:avLst/>
          </a:prstGeom>
        </p:spPr>
        <p:txBody>
          <a:bodyPr/>
          <a:lstStyle>
            <a:lvl1pPr marL="0" indent="0" algn="l" defTabSz="914400" rtl="0" eaLnBrk="1" latinLnBrk="0" hangingPunct="1">
              <a:buNone/>
              <a:defRPr lang="en-GB" sz="1800" kern="1200" dirty="0">
                <a:solidFill>
                  <a:schemeClr val="tx1"/>
                </a:solidFill>
                <a:latin typeface="+mn-lt"/>
                <a:ea typeface="+mn-ea"/>
                <a:cs typeface="+mn-cs"/>
              </a:defRPr>
            </a:lvl1pPr>
          </a:lstStyle>
          <a:p>
            <a:r>
              <a:rPr lang="en-GB" dirty="0" err="1"/>
              <a:t>Description_text</a:t>
            </a:r>
            <a:endParaRPr lang="en-GB" dirty="0"/>
          </a:p>
        </p:txBody>
      </p:sp>
      <p:sp>
        <p:nvSpPr>
          <p:cNvPr id="2" name="Segnaposto numero diapositiva 1"/>
          <p:cNvSpPr>
            <a:spLocks noGrp="1"/>
          </p:cNvSpPr>
          <p:nvPr>
            <p:ph type="sldNum" sz="quarter" idx="16"/>
          </p:nvPr>
        </p:nvSpPr>
        <p:spPr>
          <a:xfrm>
            <a:off x="9166182" y="6356350"/>
            <a:ext cx="2743200" cy="365125"/>
          </a:xfrm>
        </p:spPr>
        <p:txBody>
          <a:bodyPr/>
          <a:lstStyle/>
          <a:p>
            <a:fld id="{7CAF5EFE-6F3C-4265-898F-CEBB67389DB9}" type="slidenum">
              <a:rPr lang="en-GB" smtClean="0"/>
              <a:t>‹N›</a:t>
            </a:fld>
            <a:endParaRPr lang="en-GB"/>
          </a:p>
        </p:txBody>
      </p:sp>
      <p:sp>
        <p:nvSpPr>
          <p:cNvPr id="4" name="Segnaposto testo 3"/>
          <p:cNvSpPr>
            <a:spLocks noGrp="1"/>
          </p:cNvSpPr>
          <p:nvPr>
            <p:ph type="body" sz="quarter" idx="19" hasCustomPrompt="1"/>
          </p:nvPr>
        </p:nvSpPr>
        <p:spPr>
          <a:xfrm>
            <a:off x="566570" y="163300"/>
            <a:ext cx="11081339" cy="450850"/>
          </a:xfrm>
          <a:prstGeom prst="rect">
            <a:avLst/>
          </a:prstGeom>
        </p:spPr>
        <p:txBody>
          <a:bodyPr/>
          <a:lstStyle>
            <a:lvl1pPr marL="0" indent="0">
              <a:buNone/>
              <a:defRPr sz="3200" b="1">
                <a:solidFill>
                  <a:srgbClr val="A92A30"/>
                </a:solidFill>
              </a:defRPr>
            </a:lvl1pPr>
          </a:lstStyle>
          <a:p>
            <a:pPr lvl="0"/>
            <a:r>
              <a:rPr lang="it-IT" dirty="0" err="1"/>
              <a:t>Secondary</a:t>
            </a:r>
            <a:r>
              <a:rPr lang="it-IT" dirty="0"/>
              <a:t> Title</a:t>
            </a:r>
          </a:p>
        </p:txBody>
      </p:sp>
      <p:sp>
        <p:nvSpPr>
          <p:cNvPr id="8" name="Segnaposto testo 7"/>
          <p:cNvSpPr>
            <a:spLocks noGrp="1"/>
          </p:cNvSpPr>
          <p:nvPr>
            <p:ph type="body" sz="quarter" idx="20"/>
          </p:nvPr>
        </p:nvSpPr>
        <p:spPr>
          <a:xfrm>
            <a:off x="566571" y="634786"/>
            <a:ext cx="11025188" cy="506412"/>
          </a:xfrm>
          <a:prstGeom prst="rect">
            <a:avLst/>
          </a:prstGeom>
        </p:spPr>
        <p:txBody>
          <a:bodyPr/>
          <a:lstStyle>
            <a:lvl1pPr marL="0" indent="0">
              <a:buNone/>
              <a:defRPr sz="2800">
                <a:solidFill>
                  <a:srgbClr val="E73743"/>
                </a:solidFill>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stStyle>
          <a:p>
            <a:pPr lvl="0"/>
            <a:r>
              <a:rPr lang="it-IT"/>
              <a:t>Fare clic per modificare gli stili del testo dello schema</a:t>
            </a:r>
          </a:p>
        </p:txBody>
      </p:sp>
    </p:spTree>
    <p:extLst>
      <p:ext uri="{BB962C8B-B14F-4D97-AF65-F5344CB8AC3E}">
        <p14:creationId xmlns:p14="http://schemas.microsoft.com/office/powerpoint/2010/main" val="129717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IER_Logo">
    <p:spTree>
      <p:nvGrpSpPr>
        <p:cNvPr id="1" name=""/>
        <p:cNvGrpSpPr/>
        <p:nvPr/>
      </p:nvGrpSpPr>
      <p:grpSpPr>
        <a:xfrm>
          <a:off x="0" y="0"/>
          <a:ext cx="0" cy="0"/>
          <a:chOff x="0" y="0"/>
          <a:chExt cx="0" cy="0"/>
        </a:xfrm>
      </p:grpSpPr>
      <p:sp>
        <p:nvSpPr>
          <p:cNvPr id="5" name="Rettangolo 4"/>
          <p:cNvSpPr/>
          <p:nvPr userDrawn="1"/>
        </p:nvSpPr>
        <p:spPr>
          <a:xfrm>
            <a:off x="312518" y="5853374"/>
            <a:ext cx="1088020" cy="868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egnaposto numero diapositiva 1"/>
          <p:cNvSpPr>
            <a:spLocks noGrp="1"/>
          </p:cNvSpPr>
          <p:nvPr>
            <p:ph type="sldNum" sz="quarter" idx="10"/>
          </p:nvPr>
        </p:nvSpPr>
        <p:spPr/>
        <p:txBody>
          <a:bodyPr/>
          <a:lstStyle/>
          <a:p>
            <a:fld id="{7CAF5EFE-6F3C-4265-898F-CEBB67389DB9}" type="slidenum">
              <a:rPr lang="en-GB" smtClean="0"/>
              <a:t>‹N›</a:t>
            </a:fld>
            <a:endParaRPr lang="en-GB"/>
          </a:p>
        </p:txBody>
      </p:sp>
      <p:sp>
        <p:nvSpPr>
          <p:cNvPr id="7" name="Rettangolo 6">
            <a:extLst>
              <a:ext uri="{FF2B5EF4-FFF2-40B4-BE49-F238E27FC236}">
                <a16:creationId xmlns:a16="http://schemas.microsoft.com/office/drawing/2014/main" id="{143E21EC-81DC-8145-B71A-7B0804E46CED}"/>
              </a:ext>
            </a:extLst>
          </p:cNvPr>
          <p:cNvSpPr/>
          <p:nvPr userDrawn="1"/>
        </p:nvSpPr>
        <p:spPr>
          <a:xfrm>
            <a:off x="5559635" y="3244334"/>
            <a:ext cx="1114408" cy="369332"/>
          </a:xfrm>
          <a:prstGeom prst="rect">
            <a:avLst/>
          </a:prstGeom>
        </p:spPr>
        <p:txBody>
          <a:bodyPr wrap="none">
            <a:spAutoFit/>
          </a:bodyPr>
          <a:lstStyle/>
          <a:p>
            <a:r>
              <a:rPr lang="it-IT" b="1" dirty="0" err="1">
                <a:latin typeface="Neutra Text" panose="02000000000000000000" pitchFamily="2" charset="0"/>
              </a:rPr>
              <a:t>niering.it</a:t>
            </a:r>
            <a:endParaRPr lang="it-IT" b="1" dirty="0">
              <a:latin typeface="Neutra Text" panose="02000000000000000000" pitchFamily="2" charset="0"/>
            </a:endParaRPr>
          </a:p>
        </p:txBody>
      </p:sp>
    </p:spTree>
    <p:extLst>
      <p:ext uri="{BB962C8B-B14F-4D97-AF65-F5344CB8AC3E}">
        <p14:creationId xmlns:p14="http://schemas.microsoft.com/office/powerpoint/2010/main" val="36217081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it-I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EE620B-2E60-3045-AE16-CE10CF72BCEC}" type="slidenum">
              <a:rPr lang="it-IT" smtClean="0"/>
              <a:t>‹N›</a:t>
            </a:fld>
            <a:endParaRPr lang="it-IT"/>
          </a:p>
        </p:txBody>
      </p:sp>
    </p:spTree>
    <p:extLst>
      <p:ext uri="{BB962C8B-B14F-4D97-AF65-F5344CB8AC3E}">
        <p14:creationId xmlns:p14="http://schemas.microsoft.com/office/powerpoint/2010/main" val="46755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it-IT"/>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6EE620B-2E60-3045-AE16-CE10CF72BCEC}" type="slidenum">
              <a:rPr lang="it-IT" smtClean="0"/>
              <a:t>‹N›</a:t>
            </a:fld>
            <a:endParaRPr lang="it-IT"/>
          </a:p>
        </p:txBody>
      </p:sp>
    </p:spTree>
    <p:extLst>
      <p:ext uri="{BB962C8B-B14F-4D97-AF65-F5344CB8AC3E}">
        <p14:creationId xmlns:p14="http://schemas.microsoft.com/office/powerpoint/2010/main" val="371749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6E723E92-70F3-9A46-B8D6-4693586BF51C}"/>
              </a:ext>
            </a:extLst>
          </p:cNvPr>
          <p:cNvPicPr>
            <a:picLocks noChangeAspect="1"/>
          </p:cNvPicPr>
          <p:nvPr userDrawn="1"/>
        </p:nvPicPr>
        <p:blipFill>
          <a:blip r:embed="rId18"/>
          <a:stretch>
            <a:fillRect/>
          </a:stretch>
        </p:blipFill>
        <p:spPr>
          <a:xfrm>
            <a:off x="70946" y="5991932"/>
            <a:ext cx="1292771" cy="726645"/>
          </a:xfrm>
          <a:prstGeom prst="rect">
            <a:avLst/>
          </a:prstGeom>
        </p:spPr>
      </p:pic>
      <p:sp>
        <p:nvSpPr>
          <p:cNvPr id="7" name="Segnaposto numero diapositiva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F5EFE-6F3C-4265-898F-CEBB67389DB9}" type="slidenum">
              <a:rPr lang="en-GB" smtClean="0"/>
              <a:t>‹N›</a:t>
            </a:fld>
            <a:endParaRPr lang="en-GB"/>
          </a:p>
        </p:txBody>
      </p:sp>
    </p:spTree>
    <p:extLst>
      <p:ext uri="{BB962C8B-B14F-4D97-AF65-F5344CB8AC3E}">
        <p14:creationId xmlns:p14="http://schemas.microsoft.com/office/powerpoint/2010/main" val="1545702644"/>
      </p:ext>
    </p:extLst>
  </p:cSld>
  <p:clrMap bg1="lt1" tx1="dk1" bg2="lt2" tx2="dk2" accent1="accent1" accent2="accent2" accent3="accent3" accent4="accent4" accent5="accent5" accent6="accent6" hlink="hlink" folHlink="folHlink"/>
  <p:sldLayoutIdLst>
    <p:sldLayoutId id="2147483724" r:id="rId1"/>
    <p:sldLayoutId id="2147483720" r:id="rId2"/>
    <p:sldLayoutId id="2147483718" r:id="rId3"/>
    <p:sldLayoutId id="2147483732" r:id="rId4"/>
    <p:sldLayoutId id="2147483733" r:id="rId5"/>
    <p:sldLayoutId id="2147483719" r:id="rId6"/>
    <p:sldLayoutId id="2147483734" r:id="rId7"/>
    <p:sldLayoutId id="2147483731" r:id="rId8"/>
    <p:sldLayoutId id="2147483721" r:id="rId9"/>
    <p:sldLayoutId id="2147483722" r:id="rId10"/>
    <p:sldLayoutId id="2147483723" r:id="rId11"/>
    <p:sldLayoutId id="2147483725" r:id="rId12"/>
    <p:sldLayoutId id="2147483726" r:id="rId13"/>
    <p:sldLayoutId id="2147483727" r:id="rId14"/>
    <p:sldLayoutId id="2147483728" r:id="rId15"/>
    <p:sldLayoutId id="214748373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4.jpg"/><Relationship Id="rId2" Type="http://schemas.openxmlformats.org/officeDocument/2006/relationships/hyperlink" Target="https://authors.elsevier.com/a/1b-o33HHIKKwqu" TargetMode="External"/><Relationship Id="rId1" Type="http://schemas.openxmlformats.org/officeDocument/2006/relationships/slideLayout" Target="../slideLayouts/slideLayout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3" Type="http://schemas.openxmlformats.org/officeDocument/2006/relationships/hyperlink" Target="https://authors.elsevier.com/a/1b-o33HHIKKwqu" TargetMode="External"/><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D873211-0C1E-431C-8E7B-B5FC29D4D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14784" cy="1659789"/>
          </a:xfrm>
          <a:prstGeom prst="rect">
            <a:avLst/>
          </a:prstGeom>
        </p:spPr>
      </p:pic>
      <p:pic>
        <p:nvPicPr>
          <p:cNvPr id="5" name="Immagine 4">
            <a:extLst>
              <a:ext uri="{FF2B5EF4-FFF2-40B4-BE49-F238E27FC236}">
                <a16:creationId xmlns:a16="http://schemas.microsoft.com/office/drawing/2014/main" id="{F92A84D9-72AF-4348-85D2-3CD63B8181E1}"/>
              </a:ext>
            </a:extLst>
          </p:cNvPr>
          <p:cNvPicPr>
            <a:picLocks noChangeAspect="1"/>
          </p:cNvPicPr>
          <p:nvPr/>
        </p:nvPicPr>
        <p:blipFill>
          <a:blip r:embed="rId4"/>
          <a:stretch>
            <a:fillRect/>
          </a:stretch>
        </p:blipFill>
        <p:spPr>
          <a:xfrm>
            <a:off x="8634457" y="66409"/>
            <a:ext cx="3557543" cy="1526970"/>
          </a:xfrm>
          <a:prstGeom prst="rect">
            <a:avLst/>
          </a:prstGeom>
        </p:spPr>
      </p:pic>
    </p:spTree>
    <p:extLst>
      <p:ext uri="{BB962C8B-B14F-4D97-AF65-F5344CB8AC3E}">
        <p14:creationId xmlns:p14="http://schemas.microsoft.com/office/powerpoint/2010/main" val="838196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B770728-321A-4540-B537-85A3FB655DEC}"/>
              </a:ext>
            </a:extLst>
          </p:cNvPr>
          <p:cNvSpPr>
            <a:spLocks noGrp="1"/>
          </p:cNvSpPr>
          <p:nvPr>
            <p:ph type="body" sz="quarter" idx="15"/>
          </p:nvPr>
        </p:nvSpPr>
        <p:spPr>
          <a:xfrm>
            <a:off x="7197705" y="61341"/>
            <a:ext cx="4521715" cy="569912"/>
          </a:xfrm>
        </p:spPr>
        <p:txBody>
          <a:bodyPr/>
          <a:lstStyle/>
          <a:p>
            <a:r>
              <a:rPr lang="en-US" sz="1600" dirty="0">
                <a:effectLst/>
                <a:latin typeface="Arial" panose="020B0604020202020204" pitchFamily="34" charset="0"/>
                <a:ea typeface="Calibri" panose="020F0502020204030204" pitchFamily="34" charset="0"/>
              </a:rPr>
              <a:t>Free Access until 21</a:t>
            </a:r>
            <a:r>
              <a:rPr lang="en-US" sz="1600" baseline="30000" dirty="0">
                <a:effectLst/>
                <a:latin typeface="Arial" panose="020B0604020202020204" pitchFamily="34" charset="0"/>
                <a:ea typeface="Calibri" panose="020F0502020204030204" pitchFamily="34" charset="0"/>
              </a:rPr>
              <a:t>st</a:t>
            </a:r>
            <a:r>
              <a:rPr lang="en-US" sz="1600" dirty="0">
                <a:effectLst/>
                <a:latin typeface="Arial" panose="020B0604020202020204" pitchFamily="34" charset="0"/>
                <a:ea typeface="Calibri" panose="020F0502020204030204" pitchFamily="34" charset="0"/>
              </a:rPr>
              <a:t> of December 2020: </a:t>
            </a:r>
            <a:r>
              <a:rPr lang="en-US" sz="1600" u="sng" dirty="0">
                <a:solidFill>
                  <a:srgbClr val="007398"/>
                </a:solidFill>
                <a:effectLst/>
                <a:latin typeface="Arial" panose="020B0604020202020204" pitchFamily="34" charset="0"/>
                <a:ea typeface="Calibri" panose="020F0502020204030204" pitchFamily="34" charset="0"/>
                <a:hlinkClick r:id="rId2"/>
              </a:rPr>
              <a:t>https://authors.elsevier.com/a/1b-o33HHIKKwqu</a:t>
            </a:r>
            <a:endParaRPr lang="en-US" sz="1600" dirty="0"/>
          </a:p>
        </p:txBody>
      </p:sp>
      <p:sp>
        <p:nvSpPr>
          <p:cNvPr id="3" name="Segnaposto numero diapositiva 2">
            <a:extLst>
              <a:ext uri="{FF2B5EF4-FFF2-40B4-BE49-F238E27FC236}">
                <a16:creationId xmlns:a16="http://schemas.microsoft.com/office/drawing/2014/main" id="{B12E3FAE-7A9A-4DD7-8D86-8D5B2296F153}"/>
              </a:ext>
            </a:extLst>
          </p:cNvPr>
          <p:cNvSpPr>
            <a:spLocks noGrp="1"/>
          </p:cNvSpPr>
          <p:nvPr>
            <p:ph type="sldNum" sz="quarter" idx="16"/>
          </p:nvPr>
        </p:nvSpPr>
        <p:spPr/>
        <p:txBody>
          <a:bodyPr/>
          <a:lstStyle/>
          <a:p>
            <a:fld id="{7CAF5EFE-6F3C-4265-898F-CEBB67389DB9}" type="slidenum">
              <a:rPr lang="en-GB" smtClean="0"/>
              <a:t>10</a:t>
            </a:fld>
            <a:endParaRPr lang="en-GB" dirty="0"/>
          </a:p>
        </p:txBody>
      </p:sp>
      <p:sp>
        <p:nvSpPr>
          <p:cNvPr id="4" name="Segnaposto testo 3">
            <a:extLst>
              <a:ext uri="{FF2B5EF4-FFF2-40B4-BE49-F238E27FC236}">
                <a16:creationId xmlns:a16="http://schemas.microsoft.com/office/drawing/2014/main" id="{2696C8AD-84D3-4028-AFE0-9D7F967AF4A1}"/>
              </a:ext>
            </a:extLst>
          </p:cNvPr>
          <p:cNvSpPr>
            <a:spLocks noGrp="1"/>
          </p:cNvSpPr>
          <p:nvPr>
            <p:ph type="body" sz="quarter" idx="19"/>
          </p:nvPr>
        </p:nvSpPr>
        <p:spPr>
          <a:xfrm>
            <a:off x="566570" y="163300"/>
            <a:ext cx="4299045" cy="450850"/>
          </a:xfrm>
        </p:spPr>
        <p:txBody>
          <a:bodyPr/>
          <a:lstStyle/>
          <a:p>
            <a:r>
              <a:rPr lang="en-US" dirty="0"/>
              <a:t>JADE “Umbrella” Paper</a:t>
            </a:r>
          </a:p>
        </p:txBody>
      </p:sp>
      <p:sp>
        <p:nvSpPr>
          <p:cNvPr id="5" name="Segnaposto testo 4">
            <a:extLst>
              <a:ext uri="{FF2B5EF4-FFF2-40B4-BE49-F238E27FC236}">
                <a16:creationId xmlns:a16="http://schemas.microsoft.com/office/drawing/2014/main" id="{9298F4D9-E3FD-4EFD-81A1-DDD6D6D77F4D}"/>
              </a:ext>
            </a:extLst>
          </p:cNvPr>
          <p:cNvSpPr>
            <a:spLocks noGrp="1"/>
          </p:cNvSpPr>
          <p:nvPr>
            <p:ph type="body" sz="quarter" idx="20"/>
          </p:nvPr>
        </p:nvSpPr>
        <p:spPr/>
        <p:txBody>
          <a:bodyPr/>
          <a:lstStyle/>
          <a:p>
            <a:r>
              <a:rPr lang="en-US" dirty="0"/>
              <a:t>ATLAS plots</a:t>
            </a:r>
          </a:p>
        </p:txBody>
      </p:sp>
      <p:sp>
        <p:nvSpPr>
          <p:cNvPr id="7" name="CasellaDiTesto 6">
            <a:extLst>
              <a:ext uri="{FF2B5EF4-FFF2-40B4-BE49-F238E27FC236}">
                <a16:creationId xmlns:a16="http://schemas.microsoft.com/office/drawing/2014/main" id="{50C18308-8199-490B-8BA5-EA096BDDBADB}"/>
              </a:ext>
            </a:extLst>
          </p:cNvPr>
          <p:cNvSpPr txBox="1"/>
          <p:nvPr/>
        </p:nvSpPr>
        <p:spPr>
          <a:xfrm>
            <a:off x="566571" y="1110320"/>
            <a:ext cx="10842457" cy="1200329"/>
          </a:xfrm>
          <a:prstGeom prst="rect">
            <a:avLst/>
          </a:prstGeom>
          <a:noFill/>
        </p:spPr>
        <p:txBody>
          <a:bodyPr wrap="square">
            <a:spAutoFit/>
          </a:bodyPr>
          <a:lstStyle/>
          <a:p>
            <a:r>
              <a:rPr lang="en-US" dirty="0">
                <a:latin typeface="Neutra Text Book Alt" panose="02000000000000000000" pitchFamily="2" charset="0"/>
              </a:rPr>
              <a:t>A comparison of performances on the </a:t>
            </a:r>
            <a:r>
              <a:rPr lang="en-US" b="1" dirty="0">
                <a:latin typeface="Neutra Text Book Alt" panose="02000000000000000000" pitchFamily="2" charset="0"/>
              </a:rPr>
              <a:t>Spere leakage benchmark </a:t>
            </a:r>
            <a:r>
              <a:rPr lang="en-US" dirty="0">
                <a:latin typeface="Neutra Text Book Alt" panose="02000000000000000000" pitchFamily="2" charset="0"/>
              </a:rPr>
              <a:t>was conducted between FENDL 2, FENDL 3.0, FENDL 3.1d and ENDF-VII.1. Results were published in Fusion Engineering and Design:</a:t>
            </a:r>
          </a:p>
          <a:p>
            <a:r>
              <a:rPr lang="it-IT" dirty="0">
                <a:effectLst/>
                <a:latin typeface="Times" panose="02020603050405020304" pitchFamily="18" charset="0"/>
                <a:ea typeface="Malgun Gothic" panose="020B0503020000020004" pitchFamily="34" charset="-127"/>
                <a:cs typeface="Times New Roman" panose="02020603050405020304" pitchFamily="18" charset="0"/>
              </a:rPr>
              <a:t>Davide Laghi, Marco Fabbri, Lorenzo Isolan, Raul Pampin, Marco Sumini, Alfredo Portone and Andrej Trkov</a:t>
            </a:r>
            <a:r>
              <a:rPr lang="it-IT" dirty="0">
                <a:latin typeface="Times" panose="02020603050405020304" pitchFamily="18" charset="0"/>
                <a:ea typeface="Malgun Gothic" panose="020B0503020000020004" pitchFamily="34" charset="-127"/>
                <a:cs typeface="Times New Roman" panose="02020603050405020304" pitchFamily="18" charset="0"/>
              </a:rPr>
              <a:t>, </a:t>
            </a:r>
            <a:r>
              <a:rPr lang="en-US" i="1" dirty="0">
                <a:effectLst/>
                <a:latin typeface="Times" panose="02020603050405020304" pitchFamily="18" charset="0"/>
                <a:ea typeface="Malgun Gothic" panose="020B0503020000020004" pitchFamily="34" charset="-127"/>
                <a:cs typeface="Times New Roman" panose="02020603050405020304" pitchFamily="18" charset="0"/>
              </a:rPr>
              <a:t>JADE, a new software tool for nuclear fusion data libraries Verification &amp; Validation.</a:t>
            </a:r>
          </a:p>
        </p:txBody>
      </p:sp>
      <p:pic>
        <p:nvPicPr>
          <p:cNvPr id="9" name="Picture 36">
            <a:extLst>
              <a:ext uri="{FF2B5EF4-FFF2-40B4-BE49-F238E27FC236}">
                <a16:creationId xmlns:a16="http://schemas.microsoft.com/office/drawing/2014/main" id="{4563AA20-BB63-4235-B543-76D63CD19100}"/>
              </a:ext>
            </a:extLst>
          </p:cNvPr>
          <p:cNvPicPr/>
          <p:nvPr/>
        </p:nvPicPr>
        <p:blipFill rotWithShape="1">
          <a:blip r:embed="rId3"/>
          <a:srcRect l="2215" t="5562" r="6500" b="2643"/>
          <a:stretch/>
        </p:blipFill>
        <p:spPr bwMode="auto">
          <a:xfrm>
            <a:off x="2008416" y="3113947"/>
            <a:ext cx="2495462" cy="1783839"/>
          </a:xfrm>
          <a:prstGeom prst="rect">
            <a:avLst/>
          </a:prstGeom>
          <a:ln>
            <a:noFill/>
          </a:ln>
          <a:extLst>
            <a:ext uri="{53640926-AAD7-44D8-BBD7-CCE9431645EC}">
              <a14:shadowObscured xmlns:a14="http://schemas.microsoft.com/office/drawing/2010/main"/>
            </a:ext>
          </a:extLst>
        </p:spPr>
      </p:pic>
      <p:pic>
        <p:nvPicPr>
          <p:cNvPr id="10" name="Picture 139">
            <a:extLst>
              <a:ext uri="{FF2B5EF4-FFF2-40B4-BE49-F238E27FC236}">
                <a16:creationId xmlns:a16="http://schemas.microsoft.com/office/drawing/2014/main" id="{5A91D8B1-F4C7-4C42-878F-07573F60FDB6}"/>
              </a:ext>
            </a:extLst>
          </p:cNvPr>
          <p:cNvPicPr/>
          <p:nvPr/>
        </p:nvPicPr>
        <p:blipFill rotWithShape="1">
          <a:blip r:embed="rId4"/>
          <a:srcRect t="6845" r="7574"/>
          <a:stretch/>
        </p:blipFill>
        <p:spPr bwMode="auto">
          <a:xfrm>
            <a:off x="2028674" y="4897786"/>
            <a:ext cx="2495462" cy="1954364"/>
          </a:xfrm>
          <a:prstGeom prst="rect">
            <a:avLst/>
          </a:prstGeom>
          <a:ln>
            <a:noFill/>
          </a:ln>
          <a:extLst>
            <a:ext uri="{53640926-AAD7-44D8-BBD7-CCE9431645EC}">
              <a14:shadowObscured xmlns:a14="http://schemas.microsoft.com/office/drawing/2010/main"/>
            </a:ext>
          </a:extLst>
        </p:spPr>
      </p:pic>
      <p:sp>
        <p:nvSpPr>
          <p:cNvPr id="15" name="CasellaDiTesto 14">
            <a:extLst>
              <a:ext uri="{FF2B5EF4-FFF2-40B4-BE49-F238E27FC236}">
                <a16:creationId xmlns:a16="http://schemas.microsoft.com/office/drawing/2014/main" id="{ED624227-4A5F-4AD7-B57E-92E12AB6BEAA}"/>
              </a:ext>
            </a:extLst>
          </p:cNvPr>
          <p:cNvSpPr txBox="1"/>
          <p:nvPr/>
        </p:nvSpPr>
        <p:spPr>
          <a:xfrm>
            <a:off x="3640979" y="3778365"/>
            <a:ext cx="643534" cy="369332"/>
          </a:xfrm>
          <a:prstGeom prst="rect">
            <a:avLst/>
          </a:prstGeom>
          <a:noFill/>
        </p:spPr>
        <p:txBody>
          <a:bodyPr wrap="square">
            <a:spAutoFit/>
          </a:bodyPr>
          <a:lstStyle/>
          <a:p>
            <a:r>
              <a:rPr lang="en-US" b="1" dirty="0">
                <a:latin typeface="Neutra Text Book Alt" panose="02000000000000000000" pitchFamily="2" charset="0"/>
              </a:rPr>
              <a:t>S-36</a:t>
            </a:r>
            <a:endParaRPr lang="en-US" b="1" dirty="0"/>
          </a:p>
        </p:txBody>
      </p:sp>
      <p:sp>
        <p:nvSpPr>
          <p:cNvPr id="17" name="CasellaDiTesto 16">
            <a:extLst>
              <a:ext uri="{FF2B5EF4-FFF2-40B4-BE49-F238E27FC236}">
                <a16:creationId xmlns:a16="http://schemas.microsoft.com/office/drawing/2014/main" id="{8FE7949B-E677-4BB7-A3E5-AE62E64035D3}"/>
              </a:ext>
            </a:extLst>
          </p:cNvPr>
          <p:cNvSpPr txBox="1"/>
          <p:nvPr/>
        </p:nvSpPr>
        <p:spPr>
          <a:xfrm>
            <a:off x="3177487" y="5647232"/>
            <a:ext cx="926984" cy="369332"/>
          </a:xfrm>
          <a:prstGeom prst="rect">
            <a:avLst/>
          </a:prstGeom>
          <a:noFill/>
        </p:spPr>
        <p:txBody>
          <a:bodyPr wrap="square">
            <a:spAutoFit/>
          </a:bodyPr>
          <a:lstStyle/>
          <a:p>
            <a:r>
              <a:rPr lang="en-US" b="1" dirty="0">
                <a:latin typeface="Neutra Text Book Alt" panose="02000000000000000000" pitchFamily="2" charset="0"/>
              </a:rPr>
              <a:t>Mo-94</a:t>
            </a:r>
            <a:endParaRPr lang="en-US" b="1" dirty="0"/>
          </a:p>
        </p:txBody>
      </p:sp>
      <p:sp>
        <p:nvSpPr>
          <p:cNvPr id="18" name="CasellaDiTesto 17">
            <a:extLst>
              <a:ext uri="{FF2B5EF4-FFF2-40B4-BE49-F238E27FC236}">
                <a16:creationId xmlns:a16="http://schemas.microsoft.com/office/drawing/2014/main" id="{0804AE85-832C-4B78-B00F-87D8B428759E}"/>
              </a:ext>
            </a:extLst>
          </p:cNvPr>
          <p:cNvSpPr txBox="1"/>
          <p:nvPr/>
        </p:nvSpPr>
        <p:spPr>
          <a:xfrm>
            <a:off x="577113" y="2423213"/>
            <a:ext cx="10842457" cy="646331"/>
          </a:xfrm>
          <a:prstGeom prst="rect">
            <a:avLst/>
          </a:prstGeom>
          <a:noFill/>
        </p:spPr>
        <p:txBody>
          <a:bodyPr wrap="square">
            <a:spAutoFit/>
          </a:bodyPr>
          <a:lstStyle/>
          <a:p>
            <a:r>
              <a:rPr lang="en-GB" b="1" dirty="0">
                <a:latin typeface="Neutra Text Book Alt" panose="02000000000000000000" pitchFamily="2" charset="0"/>
              </a:rPr>
              <a:t>Significant differences were found in the resulting sphere leakage neutron flux obtained using the different libraries for S-36, Mo-94, K-39, Cd-106 and Fe-58.</a:t>
            </a:r>
          </a:p>
        </p:txBody>
      </p:sp>
      <p:cxnSp>
        <p:nvCxnSpPr>
          <p:cNvPr id="19" name="Connettore a gomito 18">
            <a:extLst>
              <a:ext uri="{FF2B5EF4-FFF2-40B4-BE49-F238E27FC236}">
                <a16:creationId xmlns:a16="http://schemas.microsoft.com/office/drawing/2014/main" id="{A4E63661-1B78-4B16-AF88-39FCAB74D1CF}"/>
              </a:ext>
            </a:extLst>
          </p:cNvPr>
          <p:cNvCxnSpPr>
            <a:cxnSpLocks/>
            <a:stCxn id="7" idx="3"/>
            <a:endCxn id="2" idx="3"/>
          </p:cNvCxnSpPr>
          <p:nvPr/>
        </p:nvCxnSpPr>
        <p:spPr>
          <a:xfrm flipV="1">
            <a:off x="11409028" y="346297"/>
            <a:ext cx="310392" cy="1364188"/>
          </a:xfrm>
          <a:prstGeom prst="bentConnector3">
            <a:avLst>
              <a:gd name="adj1" fmla="val 173649"/>
            </a:avLst>
          </a:prstGeom>
          <a:ln w="28575">
            <a:solidFill>
              <a:srgbClr val="A92A3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43">
            <a:extLst>
              <a:ext uri="{FF2B5EF4-FFF2-40B4-BE49-F238E27FC236}">
                <a16:creationId xmlns:a16="http://schemas.microsoft.com/office/drawing/2014/main" id="{6FBB7817-FE04-4F55-B559-759AD3EA7D4A}"/>
              </a:ext>
            </a:extLst>
          </p:cNvPr>
          <p:cNvPicPr/>
          <p:nvPr/>
        </p:nvPicPr>
        <p:blipFill rotWithShape="1">
          <a:blip r:embed="rId5"/>
          <a:srcRect t="7055" r="8078"/>
          <a:stretch/>
        </p:blipFill>
        <p:spPr bwMode="auto">
          <a:xfrm>
            <a:off x="4780349" y="3146640"/>
            <a:ext cx="2417356" cy="1783839"/>
          </a:xfrm>
          <a:prstGeom prst="rect">
            <a:avLst/>
          </a:prstGeom>
          <a:ln>
            <a:noFill/>
          </a:ln>
          <a:extLst>
            <a:ext uri="{53640926-AAD7-44D8-BBD7-CCE9431645EC}">
              <a14:shadowObscured xmlns:a14="http://schemas.microsoft.com/office/drawing/2010/main"/>
            </a:ext>
          </a:extLst>
        </p:spPr>
      </p:pic>
      <p:pic>
        <p:nvPicPr>
          <p:cNvPr id="23" name="Picture 170">
            <a:extLst>
              <a:ext uri="{FF2B5EF4-FFF2-40B4-BE49-F238E27FC236}">
                <a16:creationId xmlns:a16="http://schemas.microsoft.com/office/drawing/2014/main" id="{3D9D27E4-A1BD-4639-A033-933D7F5D6054}"/>
              </a:ext>
            </a:extLst>
          </p:cNvPr>
          <p:cNvPicPr/>
          <p:nvPr/>
        </p:nvPicPr>
        <p:blipFill rotWithShape="1">
          <a:blip r:embed="rId6"/>
          <a:srcRect t="7273" r="7570"/>
          <a:stretch/>
        </p:blipFill>
        <p:spPr bwMode="auto">
          <a:xfrm>
            <a:off x="7433021" y="3101438"/>
            <a:ext cx="2567080" cy="1954364"/>
          </a:xfrm>
          <a:prstGeom prst="rect">
            <a:avLst/>
          </a:prstGeom>
          <a:ln>
            <a:noFill/>
          </a:ln>
          <a:extLst>
            <a:ext uri="{53640926-AAD7-44D8-BBD7-CCE9431645EC}">
              <a14:shadowObscured xmlns:a14="http://schemas.microsoft.com/office/drawing/2010/main"/>
            </a:ext>
          </a:extLst>
        </p:spPr>
      </p:pic>
      <p:pic>
        <p:nvPicPr>
          <p:cNvPr id="24" name="Picture 71">
            <a:extLst>
              <a:ext uri="{FF2B5EF4-FFF2-40B4-BE49-F238E27FC236}">
                <a16:creationId xmlns:a16="http://schemas.microsoft.com/office/drawing/2014/main" id="{8677EB8F-9DD8-434C-8F3E-7E26CF4493B3}"/>
              </a:ext>
            </a:extLst>
          </p:cNvPr>
          <p:cNvPicPr/>
          <p:nvPr/>
        </p:nvPicPr>
        <p:blipFill rotWithShape="1">
          <a:blip r:embed="rId7"/>
          <a:srcRect t="7058" r="6769"/>
          <a:stretch/>
        </p:blipFill>
        <p:spPr bwMode="auto">
          <a:xfrm>
            <a:off x="4730886" y="4962373"/>
            <a:ext cx="2567080" cy="1868891"/>
          </a:xfrm>
          <a:prstGeom prst="rect">
            <a:avLst/>
          </a:prstGeom>
          <a:ln>
            <a:noFill/>
          </a:ln>
          <a:extLst>
            <a:ext uri="{53640926-AAD7-44D8-BBD7-CCE9431645EC}">
              <a14:shadowObscured xmlns:a14="http://schemas.microsoft.com/office/drawing/2010/main"/>
            </a:ext>
          </a:extLst>
        </p:spPr>
      </p:pic>
      <p:sp>
        <p:nvSpPr>
          <p:cNvPr id="25" name="CasellaDiTesto 24">
            <a:extLst>
              <a:ext uri="{FF2B5EF4-FFF2-40B4-BE49-F238E27FC236}">
                <a16:creationId xmlns:a16="http://schemas.microsoft.com/office/drawing/2014/main" id="{C5F36410-53B9-4A84-861D-C711D38F1F80}"/>
              </a:ext>
            </a:extLst>
          </p:cNvPr>
          <p:cNvSpPr txBox="1"/>
          <p:nvPr/>
        </p:nvSpPr>
        <p:spPr>
          <a:xfrm>
            <a:off x="5975018" y="3765479"/>
            <a:ext cx="926984" cy="369332"/>
          </a:xfrm>
          <a:prstGeom prst="rect">
            <a:avLst/>
          </a:prstGeom>
          <a:noFill/>
        </p:spPr>
        <p:txBody>
          <a:bodyPr wrap="square">
            <a:spAutoFit/>
          </a:bodyPr>
          <a:lstStyle/>
          <a:p>
            <a:r>
              <a:rPr lang="en-US" b="1" dirty="0">
                <a:latin typeface="Neutra Text Book Alt" panose="02000000000000000000" pitchFamily="2" charset="0"/>
              </a:rPr>
              <a:t>K-39</a:t>
            </a:r>
            <a:endParaRPr lang="en-US" b="1" dirty="0"/>
          </a:p>
        </p:txBody>
      </p:sp>
      <p:sp>
        <p:nvSpPr>
          <p:cNvPr id="26" name="CasellaDiTesto 25">
            <a:extLst>
              <a:ext uri="{FF2B5EF4-FFF2-40B4-BE49-F238E27FC236}">
                <a16:creationId xmlns:a16="http://schemas.microsoft.com/office/drawing/2014/main" id="{02C66E97-129F-42AC-AF53-AAA07141A486}"/>
              </a:ext>
            </a:extLst>
          </p:cNvPr>
          <p:cNvSpPr txBox="1"/>
          <p:nvPr/>
        </p:nvSpPr>
        <p:spPr>
          <a:xfrm>
            <a:off x="8596230" y="3809824"/>
            <a:ext cx="926984" cy="369332"/>
          </a:xfrm>
          <a:prstGeom prst="rect">
            <a:avLst/>
          </a:prstGeom>
          <a:noFill/>
        </p:spPr>
        <p:txBody>
          <a:bodyPr wrap="square">
            <a:spAutoFit/>
          </a:bodyPr>
          <a:lstStyle/>
          <a:p>
            <a:r>
              <a:rPr lang="en-US" b="1" dirty="0">
                <a:latin typeface="Neutra Text Book Alt" panose="02000000000000000000" pitchFamily="2" charset="0"/>
              </a:rPr>
              <a:t>Cd-106</a:t>
            </a:r>
            <a:endParaRPr lang="en-US" b="1" dirty="0"/>
          </a:p>
        </p:txBody>
      </p:sp>
      <p:sp>
        <p:nvSpPr>
          <p:cNvPr id="27" name="CasellaDiTesto 26">
            <a:extLst>
              <a:ext uri="{FF2B5EF4-FFF2-40B4-BE49-F238E27FC236}">
                <a16:creationId xmlns:a16="http://schemas.microsoft.com/office/drawing/2014/main" id="{8327CD40-AC12-4AEE-8B35-C0EA865F4111}"/>
              </a:ext>
            </a:extLst>
          </p:cNvPr>
          <p:cNvSpPr txBox="1"/>
          <p:nvPr/>
        </p:nvSpPr>
        <p:spPr>
          <a:xfrm>
            <a:off x="5926393" y="5658308"/>
            <a:ext cx="926984" cy="369332"/>
          </a:xfrm>
          <a:prstGeom prst="rect">
            <a:avLst/>
          </a:prstGeom>
          <a:noFill/>
        </p:spPr>
        <p:txBody>
          <a:bodyPr wrap="square">
            <a:spAutoFit/>
          </a:bodyPr>
          <a:lstStyle/>
          <a:p>
            <a:r>
              <a:rPr lang="en-US" b="1" dirty="0">
                <a:latin typeface="Neutra Text Book Alt" panose="02000000000000000000" pitchFamily="2" charset="0"/>
              </a:rPr>
              <a:t>Fe-58</a:t>
            </a:r>
            <a:endParaRPr lang="en-US" b="1" dirty="0"/>
          </a:p>
        </p:txBody>
      </p:sp>
    </p:spTree>
    <p:extLst>
      <p:ext uri="{BB962C8B-B14F-4D97-AF65-F5344CB8AC3E}">
        <p14:creationId xmlns:p14="http://schemas.microsoft.com/office/powerpoint/2010/main" val="146490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B12E3FAE-7A9A-4DD7-8D86-8D5B2296F153}"/>
              </a:ext>
            </a:extLst>
          </p:cNvPr>
          <p:cNvSpPr>
            <a:spLocks noGrp="1"/>
          </p:cNvSpPr>
          <p:nvPr>
            <p:ph type="sldNum" sz="quarter" idx="16"/>
          </p:nvPr>
        </p:nvSpPr>
        <p:spPr/>
        <p:txBody>
          <a:bodyPr/>
          <a:lstStyle/>
          <a:p>
            <a:fld id="{7CAF5EFE-6F3C-4265-898F-CEBB67389DB9}" type="slidenum">
              <a:rPr lang="en-GB" smtClean="0"/>
              <a:t>11</a:t>
            </a:fld>
            <a:endParaRPr lang="en-GB"/>
          </a:p>
        </p:txBody>
      </p:sp>
      <p:sp>
        <p:nvSpPr>
          <p:cNvPr id="4" name="Segnaposto testo 3">
            <a:extLst>
              <a:ext uri="{FF2B5EF4-FFF2-40B4-BE49-F238E27FC236}">
                <a16:creationId xmlns:a16="http://schemas.microsoft.com/office/drawing/2014/main" id="{2696C8AD-84D3-4028-AFE0-9D7F967AF4A1}"/>
              </a:ext>
            </a:extLst>
          </p:cNvPr>
          <p:cNvSpPr>
            <a:spLocks noGrp="1"/>
          </p:cNvSpPr>
          <p:nvPr>
            <p:ph type="body" sz="quarter" idx="19"/>
          </p:nvPr>
        </p:nvSpPr>
        <p:spPr/>
        <p:txBody>
          <a:bodyPr/>
          <a:lstStyle/>
          <a:p>
            <a:r>
              <a:rPr lang="en-US" dirty="0"/>
              <a:t>JADE “Umbrella” Paper</a:t>
            </a:r>
          </a:p>
        </p:txBody>
      </p:sp>
      <p:sp>
        <p:nvSpPr>
          <p:cNvPr id="5" name="Segnaposto testo 4">
            <a:extLst>
              <a:ext uri="{FF2B5EF4-FFF2-40B4-BE49-F238E27FC236}">
                <a16:creationId xmlns:a16="http://schemas.microsoft.com/office/drawing/2014/main" id="{9298F4D9-E3FD-4EFD-81A1-DDD6D6D77F4D}"/>
              </a:ext>
            </a:extLst>
          </p:cNvPr>
          <p:cNvSpPr>
            <a:spLocks noGrp="1"/>
          </p:cNvSpPr>
          <p:nvPr>
            <p:ph type="body" sz="quarter" idx="20"/>
          </p:nvPr>
        </p:nvSpPr>
        <p:spPr/>
        <p:txBody>
          <a:bodyPr/>
          <a:lstStyle/>
          <a:p>
            <a:r>
              <a:rPr lang="en-US" dirty="0"/>
              <a:t>Consistency Checks</a:t>
            </a:r>
          </a:p>
        </p:txBody>
      </p:sp>
      <p:sp>
        <p:nvSpPr>
          <p:cNvPr id="25" name="CasellaDiTesto 24">
            <a:extLst>
              <a:ext uri="{FF2B5EF4-FFF2-40B4-BE49-F238E27FC236}">
                <a16:creationId xmlns:a16="http://schemas.microsoft.com/office/drawing/2014/main" id="{DF78580B-5416-4AB3-AD6B-D95E8FCF7251}"/>
              </a:ext>
            </a:extLst>
          </p:cNvPr>
          <p:cNvSpPr txBox="1"/>
          <p:nvPr/>
        </p:nvSpPr>
        <p:spPr>
          <a:xfrm>
            <a:off x="566571" y="1161834"/>
            <a:ext cx="11198094" cy="1200329"/>
          </a:xfrm>
          <a:prstGeom prst="rect">
            <a:avLst/>
          </a:prstGeom>
          <a:noFill/>
        </p:spPr>
        <p:txBody>
          <a:bodyPr wrap="square">
            <a:spAutoFit/>
          </a:bodyPr>
          <a:lstStyle/>
          <a:p>
            <a:r>
              <a:rPr lang="en-US" u="sng" dirty="0">
                <a:latin typeface="Neutra Text Book Alt" panose="02000000000000000000" pitchFamily="2" charset="0"/>
              </a:rPr>
              <a:t>FENDL 3.1d</a:t>
            </a:r>
            <a:r>
              <a:rPr lang="en-US" dirty="0">
                <a:latin typeface="Neutra Text Book Alt" panose="02000000000000000000" pitchFamily="2" charset="0"/>
              </a:rPr>
              <a:t>: As expected, JADE was able to spot the previously discussed </a:t>
            </a:r>
            <a:r>
              <a:rPr lang="en-US" u="sng" dirty="0">
                <a:latin typeface="Neutra Text Book Alt" panose="02000000000000000000" pitchFamily="2" charset="0"/>
              </a:rPr>
              <a:t>p-table problem</a:t>
            </a:r>
            <a:r>
              <a:rPr lang="en-US" dirty="0">
                <a:latin typeface="Neutra Text Book Alt" panose="02000000000000000000" pitchFamily="2" charset="0"/>
              </a:rPr>
              <a:t> thanks to the neutron heating computation comparison between the F4+FM and the F6 tallies. High differences have been observed for all isotopes of Gadolinium, Bromine, Molybdenum, Rhodium, Cadmium (except for Cd-106 and Cd-111), Antimony, Barium (except for Ba-138), Cesium-142 and Hafnium. </a:t>
            </a:r>
          </a:p>
        </p:txBody>
      </p:sp>
      <p:pic>
        <p:nvPicPr>
          <p:cNvPr id="7" name="Immagine 6">
            <a:extLst>
              <a:ext uri="{FF2B5EF4-FFF2-40B4-BE49-F238E27FC236}">
                <a16:creationId xmlns:a16="http://schemas.microsoft.com/office/drawing/2014/main" id="{32E344FF-9E25-4D24-9C09-3926279FB6A5}"/>
              </a:ext>
            </a:extLst>
          </p:cNvPr>
          <p:cNvPicPr>
            <a:picLocks noChangeAspect="1"/>
          </p:cNvPicPr>
          <p:nvPr/>
        </p:nvPicPr>
        <p:blipFill>
          <a:blip r:embed="rId2"/>
          <a:stretch>
            <a:fillRect/>
          </a:stretch>
        </p:blipFill>
        <p:spPr>
          <a:xfrm>
            <a:off x="630653" y="2669665"/>
            <a:ext cx="10953172" cy="3115253"/>
          </a:xfrm>
          <a:prstGeom prst="rect">
            <a:avLst/>
          </a:prstGeom>
        </p:spPr>
      </p:pic>
      <p:sp>
        <p:nvSpPr>
          <p:cNvPr id="10" name="Segnaposto testo 1">
            <a:extLst>
              <a:ext uri="{FF2B5EF4-FFF2-40B4-BE49-F238E27FC236}">
                <a16:creationId xmlns:a16="http://schemas.microsoft.com/office/drawing/2014/main" id="{B7FBF3B9-5786-4E53-80AD-BB3979EF4E45}"/>
              </a:ext>
            </a:extLst>
          </p:cNvPr>
          <p:cNvSpPr txBox="1">
            <a:spLocks/>
          </p:cNvSpPr>
          <p:nvPr/>
        </p:nvSpPr>
        <p:spPr>
          <a:xfrm>
            <a:off x="7197705" y="61341"/>
            <a:ext cx="4521715" cy="5699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GB" sz="18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Arial" panose="020B0604020202020204" pitchFamily="34" charset="0"/>
                <a:ea typeface="Calibri" panose="020F0502020204030204" pitchFamily="34" charset="0"/>
              </a:rPr>
              <a:t>Free Access until 21</a:t>
            </a:r>
            <a:r>
              <a:rPr lang="en-US" sz="1600" baseline="30000">
                <a:latin typeface="Arial" panose="020B0604020202020204" pitchFamily="34" charset="0"/>
                <a:ea typeface="Calibri" panose="020F0502020204030204" pitchFamily="34" charset="0"/>
              </a:rPr>
              <a:t>st</a:t>
            </a:r>
            <a:r>
              <a:rPr lang="en-US" sz="1600">
                <a:latin typeface="Arial" panose="020B0604020202020204" pitchFamily="34" charset="0"/>
                <a:ea typeface="Calibri" panose="020F0502020204030204" pitchFamily="34" charset="0"/>
              </a:rPr>
              <a:t> of December 2020: </a:t>
            </a:r>
            <a:r>
              <a:rPr lang="en-US" sz="1600" u="sng">
                <a:solidFill>
                  <a:srgbClr val="007398"/>
                </a:solidFill>
                <a:latin typeface="Arial" panose="020B0604020202020204" pitchFamily="34" charset="0"/>
                <a:ea typeface="Calibri" panose="020F0502020204030204" pitchFamily="34" charset="0"/>
                <a:hlinkClick r:id="rId3"/>
              </a:rPr>
              <a:t>https://authors.elsevier.com/a/1b-o33HHIKKwqu</a:t>
            </a:r>
            <a:endParaRPr lang="en-US" sz="1600"/>
          </a:p>
        </p:txBody>
      </p:sp>
    </p:spTree>
    <p:extLst>
      <p:ext uri="{BB962C8B-B14F-4D97-AF65-F5344CB8AC3E}">
        <p14:creationId xmlns:p14="http://schemas.microsoft.com/office/powerpoint/2010/main" val="83569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FB7CDD4D-6637-46C5-855D-2EBB8ECB229F}"/>
              </a:ext>
            </a:extLst>
          </p:cNvPr>
          <p:cNvSpPr>
            <a:spLocks noGrp="1"/>
          </p:cNvSpPr>
          <p:nvPr>
            <p:ph type="sldNum" sz="quarter" idx="16"/>
          </p:nvPr>
        </p:nvSpPr>
        <p:spPr/>
        <p:txBody>
          <a:bodyPr/>
          <a:lstStyle/>
          <a:p>
            <a:fld id="{7CAF5EFE-6F3C-4265-898F-CEBB67389DB9}" type="slidenum">
              <a:rPr lang="en-GB" smtClean="0"/>
              <a:t>12</a:t>
            </a:fld>
            <a:endParaRPr lang="en-GB"/>
          </a:p>
        </p:txBody>
      </p:sp>
      <p:sp>
        <p:nvSpPr>
          <p:cNvPr id="4" name="Segnaposto testo 3">
            <a:extLst>
              <a:ext uri="{FF2B5EF4-FFF2-40B4-BE49-F238E27FC236}">
                <a16:creationId xmlns:a16="http://schemas.microsoft.com/office/drawing/2014/main" id="{C3EC5E42-0D67-4BAE-8888-8A622E792627}"/>
              </a:ext>
            </a:extLst>
          </p:cNvPr>
          <p:cNvSpPr>
            <a:spLocks noGrp="1"/>
          </p:cNvSpPr>
          <p:nvPr>
            <p:ph type="body" sz="quarter" idx="19"/>
          </p:nvPr>
        </p:nvSpPr>
        <p:spPr/>
        <p:txBody>
          <a:bodyPr/>
          <a:lstStyle/>
          <a:p>
            <a:r>
              <a:rPr lang="en-GB" dirty="0"/>
              <a:t>Preliminary FENDL 3.2 Beta V&amp;V</a:t>
            </a:r>
          </a:p>
        </p:txBody>
      </p:sp>
      <p:sp>
        <p:nvSpPr>
          <p:cNvPr id="5" name="Segnaposto testo 4">
            <a:extLst>
              <a:ext uri="{FF2B5EF4-FFF2-40B4-BE49-F238E27FC236}">
                <a16:creationId xmlns:a16="http://schemas.microsoft.com/office/drawing/2014/main" id="{3C278FB3-A5D4-4560-8501-A8E8DDBC014E}"/>
              </a:ext>
            </a:extLst>
          </p:cNvPr>
          <p:cNvSpPr>
            <a:spLocks noGrp="1"/>
          </p:cNvSpPr>
          <p:nvPr>
            <p:ph type="body" sz="quarter" idx="20"/>
          </p:nvPr>
        </p:nvSpPr>
        <p:spPr/>
        <p:txBody>
          <a:bodyPr/>
          <a:lstStyle/>
          <a:p>
            <a:r>
              <a:rPr lang="en-US" dirty="0"/>
              <a:t>General considerations</a:t>
            </a:r>
          </a:p>
        </p:txBody>
      </p:sp>
      <p:sp>
        <p:nvSpPr>
          <p:cNvPr id="17" name="CasellaDiTesto 16">
            <a:extLst>
              <a:ext uri="{FF2B5EF4-FFF2-40B4-BE49-F238E27FC236}">
                <a16:creationId xmlns:a16="http://schemas.microsoft.com/office/drawing/2014/main" id="{D939C896-6FEA-44B8-A74A-96807236BDDD}"/>
              </a:ext>
            </a:extLst>
          </p:cNvPr>
          <p:cNvSpPr txBox="1"/>
          <p:nvPr/>
        </p:nvSpPr>
        <p:spPr>
          <a:xfrm>
            <a:off x="566571" y="1262404"/>
            <a:ext cx="7788865" cy="353943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Neutra Text Book Alt" panose="02000000000000000000" pitchFamily="2" charset="0"/>
              </a:rPr>
              <a:t>Only the Sphere Leakage benchmark has been used;</a:t>
            </a:r>
          </a:p>
          <a:p>
            <a:pPr marL="285750" indent="-285750">
              <a:buFont typeface="Arial" panose="020B0604020202020204" pitchFamily="34" charset="0"/>
              <a:buChar char="•"/>
            </a:pPr>
            <a:r>
              <a:rPr lang="en-US" sz="2800" u="sng" dirty="0">
                <a:latin typeface="Neutra Text Book Alt" panose="02000000000000000000" pitchFamily="2" charset="0"/>
              </a:rPr>
              <a:t>NO significant differences between FENDL 3.1.d and FENDL 3.2</a:t>
            </a:r>
            <a:r>
              <a:rPr lang="en-US" sz="2800" dirty="0">
                <a:latin typeface="Neutra Text Book Alt" panose="02000000000000000000" pitchFamily="2" charset="0"/>
              </a:rPr>
              <a:t> has been registered except for the correction of the negative heating value that has been previously discussed;</a:t>
            </a:r>
          </a:p>
          <a:p>
            <a:pPr marL="285750" indent="-285750">
              <a:buFont typeface="Arial" panose="020B0604020202020204" pitchFamily="34" charset="0"/>
              <a:buChar char="•"/>
            </a:pPr>
            <a:r>
              <a:rPr lang="en-US" sz="2800" dirty="0">
                <a:latin typeface="Neutra Text Book Alt" panose="02000000000000000000" pitchFamily="2" charset="0"/>
              </a:rPr>
              <a:t>Small differences for the Potassium neutron leakage flux have been observed.</a:t>
            </a:r>
            <a:endParaRPr lang="en-US" sz="2800" dirty="0"/>
          </a:p>
        </p:txBody>
      </p:sp>
    </p:spTree>
    <p:extLst>
      <p:ext uri="{BB962C8B-B14F-4D97-AF65-F5344CB8AC3E}">
        <p14:creationId xmlns:p14="http://schemas.microsoft.com/office/powerpoint/2010/main" val="294382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758A819A-89EB-48E3-8BED-7D11B116305D}"/>
              </a:ext>
            </a:extLst>
          </p:cNvPr>
          <p:cNvSpPr>
            <a:spLocks noGrp="1"/>
          </p:cNvSpPr>
          <p:nvPr>
            <p:ph type="sldNum" sz="quarter" idx="16"/>
          </p:nvPr>
        </p:nvSpPr>
        <p:spPr/>
        <p:txBody>
          <a:bodyPr/>
          <a:lstStyle/>
          <a:p>
            <a:fld id="{7CAF5EFE-6F3C-4265-898F-CEBB67389DB9}" type="slidenum">
              <a:rPr lang="en-GB" smtClean="0"/>
              <a:t>13</a:t>
            </a:fld>
            <a:endParaRPr lang="en-GB"/>
          </a:p>
        </p:txBody>
      </p:sp>
      <p:sp>
        <p:nvSpPr>
          <p:cNvPr id="4" name="Segnaposto testo 3">
            <a:extLst>
              <a:ext uri="{FF2B5EF4-FFF2-40B4-BE49-F238E27FC236}">
                <a16:creationId xmlns:a16="http://schemas.microsoft.com/office/drawing/2014/main" id="{1FCEFCFC-9049-4473-8297-C7B4CC8CFA62}"/>
              </a:ext>
            </a:extLst>
          </p:cNvPr>
          <p:cNvSpPr>
            <a:spLocks noGrp="1"/>
          </p:cNvSpPr>
          <p:nvPr>
            <p:ph type="body" sz="quarter" idx="19"/>
          </p:nvPr>
        </p:nvSpPr>
        <p:spPr/>
        <p:txBody>
          <a:bodyPr/>
          <a:lstStyle/>
          <a:p>
            <a:r>
              <a:rPr lang="en-GB" dirty="0"/>
              <a:t>Preliminary FENDL 3.2 Beta V&amp;V</a:t>
            </a:r>
          </a:p>
        </p:txBody>
      </p:sp>
      <p:sp>
        <p:nvSpPr>
          <p:cNvPr id="5" name="Segnaposto testo 4">
            <a:extLst>
              <a:ext uri="{FF2B5EF4-FFF2-40B4-BE49-F238E27FC236}">
                <a16:creationId xmlns:a16="http://schemas.microsoft.com/office/drawing/2014/main" id="{A41F3791-2351-4461-8511-326E3980D0E4}"/>
              </a:ext>
            </a:extLst>
          </p:cNvPr>
          <p:cNvSpPr>
            <a:spLocks noGrp="1"/>
          </p:cNvSpPr>
          <p:nvPr>
            <p:ph type="body" sz="quarter" idx="20"/>
          </p:nvPr>
        </p:nvSpPr>
        <p:spPr/>
        <p:txBody>
          <a:bodyPr/>
          <a:lstStyle/>
          <a:p>
            <a:r>
              <a:rPr lang="en-US" dirty="0"/>
              <a:t>Sphere Leakage Excel Output</a:t>
            </a:r>
          </a:p>
        </p:txBody>
      </p:sp>
      <p:pic>
        <p:nvPicPr>
          <p:cNvPr id="6" name="Immagine 5">
            <a:extLst>
              <a:ext uri="{FF2B5EF4-FFF2-40B4-BE49-F238E27FC236}">
                <a16:creationId xmlns:a16="http://schemas.microsoft.com/office/drawing/2014/main" id="{1ACDAD92-AD18-4E54-8189-DD3D0E89EE76}"/>
              </a:ext>
            </a:extLst>
          </p:cNvPr>
          <p:cNvPicPr>
            <a:picLocks noChangeAspect="1"/>
          </p:cNvPicPr>
          <p:nvPr/>
        </p:nvPicPr>
        <p:blipFill>
          <a:blip r:embed="rId2"/>
          <a:stretch>
            <a:fillRect/>
          </a:stretch>
        </p:blipFill>
        <p:spPr>
          <a:xfrm>
            <a:off x="622721" y="2806831"/>
            <a:ext cx="11025188" cy="1412294"/>
          </a:xfrm>
          <a:prstGeom prst="rect">
            <a:avLst/>
          </a:prstGeom>
        </p:spPr>
      </p:pic>
      <p:sp>
        <p:nvSpPr>
          <p:cNvPr id="8" name="CasellaDiTesto 7">
            <a:extLst>
              <a:ext uri="{FF2B5EF4-FFF2-40B4-BE49-F238E27FC236}">
                <a16:creationId xmlns:a16="http://schemas.microsoft.com/office/drawing/2014/main" id="{33D75706-157E-4502-89D1-F1B26CE6FEB5}"/>
              </a:ext>
            </a:extLst>
          </p:cNvPr>
          <p:cNvSpPr txBox="1"/>
          <p:nvPr/>
        </p:nvSpPr>
        <p:spPr>
          <a:xfrm>
            <a:off x="566569" y="1617957"/>
            <a:ext cx="11025188" cy="923330"/>
          </a:xfrm>
          <a:prstGeom prst="rect">
            <a:avLst/>
          </a:prstGeom>
          <a:noFill/>
        </p:spPr>
        <p:txBody>
          <a:bodyPr wrap="square">
            <a:spAutoFit/>
          </a:bodyPr>
          <a:lstStyle/>
          <a:p>
            <a:r>
              <a:rPr lang="en-US" sz="1800" dirty="0">
                <a:latin typeface="Neutra Text Book Alt" panose="02000000000000000000" pitchFamily="2" charset="0"/>
              </a:rPr>
              <a:t>The Excel output file reports the punctual comparison of the results of FENDL 3.1.d Vs FENDL 3.2 for each isotope and each tally. The table below, summarize this comparison giving the percentage of cells (i.e. a specific isotope and tally) that show differences </a:t>
            </a:r>
            <a:r>
              <a:rPr lang="en-US" dirty="0">
                <a:latin typeface="Neutra Text Book Alt" panose="02000000000000000000" pitchFamily="2" charset="0"/>
              </a:rPr>
              <a:t>between 0% and 5%, 5% and 10%, 10% and 20% or more than 20%:</a:t>
            </a:r>
            <a:endParaRPr lang="en-US" dirty="0"/>
          </a:p>
        </p:txBody>
      </p:sp>
      <p:sp>
        <p:nvSpPr>
          <p:cNvPr id="9" name="CasellaDiTesto 8">
            <a:extLst>
              <a:ext uri="{FF2B5EF4-FFF2-40B4-BE49-F238E27FC236}">
                <a16:creationId xmlns:a16="http://schemas.microsoft.com/office/drawing/2014/main" id="{D063AE06-58B6-42B0-B480-682589567CC7}"/>
              </a:ext>
            </a:extLst>
          </p:cNvPr>
          <p:cNvSpPr txBox="1"/>
          <p:nvPr/>
        </p:nvSpPr>
        <p:spPr>
          <a:xfrm>
            <a:off x="594645" y="4408300"/>
            <a:ext cx="11025188" cy="923330"/>
          </a:xfrm>
          <a:prstGeom prst="rect">
            <a:avLst/>
          </a:prstGeom>
          <a:noFill/>
        </p:spPr>
        <p:txBody>
          <a:bodyPr wrap="square">
            <a:spAutoFit/>
          </a:bodyPr>
          <a:lstStyle/>
          <a:p>
            <a:r>
              <a:rPr lang="en-US" sz="1800" b="1" dirty="0">
                <a:latin typeface="Neutra Text Book Alt" panose="02000000000000000000" pitchFamily="2" charset="0"/>
              </a:rPr>
              <a:t>Main differences:</a:t>
            </a:r>
          </a:p>
          <a:p>
            <a:pPr marL="285750" indent="-285750">
              <a:buFont typeface="Arial" panose="020B0604020202020204" pitchFamily="34" charset="0"/>
              <a:buChar char="•"/>
            </a:pPr>
            <a:r>
              <a:rPr lang="en-US" dirty="0">
                <a:latin typeface="Neutra Text Book Alt" panose="02000000000000000000" pitchFamily="2" charset="0"/>
              </a:rPr>
              <a:t>Neutron heating (F6) due to the p-table error in FENDL 3.1.d</a:t>
            </a:r>
          </a:p>
          <a:p>
            <a:pPr marL="285750" indent="-285750">
              <a:buFont typeface="Arial" panose="020B0604020202020204" pitchFamily="34" charset="0"/>
              <a:buChar char="•"/>
            </a:pPr>
            <a:r>
              <a:rPr lang="en-US" dirty="0">
                <a:latin typeface="Neutra Text Book Alt" panose="02000000000000000000" pitchFamily="2" charset="0"/>
              </a:rPr>
              <a:t>Photon Leakage Flux below 0.01 MeV (Probably due to poor statistics in that energy bin)</a:t>
            </a:r>
          </a:p>
        </p:txBody>
      </p:sp>
      <p:sp>
        <p:nvSpPr>
          <p:cNvPr id="11" name="Rettangolo con angoli arrotondati 10">
            <a:extLst>
              <a:ext uri="{FF2B5EF4-FFF2-40B4-BE49-F238E27FC236}">
                <a16:creationId xmlns:a16="http://schemas.microsoft.com/office/drawing/2014/main" id="{1D265BDC-4EC9-4739-81F8-86CC1DB47E80}"/>
              </a:ext>
            </a:extLst>
          </p:cNvPr>
          <p:cNvSpPr/>
          <p:nvPr/>
        </p:nvSpPr>
        <p:spPr>
          <a:xfrm>
            <a:off x="5211891" y="2996006"/>
            <a:ext cx="559735" cy="12398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con angoli arrotondati 11">
            <a:extLst>
              <a:ext uri="{FF2B5EF4-FFF2-40B4-BE49-F238E27FC236}">
                <a16:creationId xmlns:a16="http://schemas.microsoft.com/office/drawing/2014/main" id="{5AF7F111-E3E4-4D0C-8F6B-87F8495665B6}"/>
              </a:ext>
            </a:extLst>
          </p:cNvPr>
          <p:cNvSpPr/>
          <p:nvPr/>
        </p:nvSpPr>
        <p:spPr>
          <a:xfrm>
            <a:off x="10080928" y="2987617"/>
            <a:ext cx="559735" cy="12398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45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758A819A-89EB-48E3-8BED-7D11B116305D}"/>
              </a:ext>
            </a:extLst>
          </p:cNvPr>
          <p:cNvSpPr>
            <a:spLocks noGrp="1"/>
          </p:cNvSpPr>
          <p:nvPr>
            <p:ph type="sldNum" sz="quarter" idx="16"/>
          </p:nvPr>
        </p:nvSpPr>
        <p:spPr/>
        <p:txBody>
          <a:bodyPr/>
          <a:lstStyle/>
          <a:p>
            <a:fld id="{7CAF5EFE-6F3C-4265-898F-CEBB67389DB9}" type="slidenum">
              <a:rPr lang="en-GB" smtClean="0"/>
              <a:t>14</a:t>
            </a:fld>
            <a:endParaRPr lang="en-GB"/>
          </a:p>
        </p:txBody>
      </p:sp>
      <p:sp>
        <p:nvSpPr>
          <p:cNvPr id="4" name="Segnaposto testo 3">
            <a:extLst>
              <a:ext uri="{FF2B5EF4-FFF2-40B4-BE49-F238E27FC236}">
                <a16:creationId xmlns:a16="http://schemas.microsoft.com/office/drawing/2014/main" id="{1FCEFCFC-9049-4473-8297-C7B4CC8CFA62}"/>
              </a:ext>
            </a:extLst>
          </p:cNvPr>
          <p:cNvSpPr>
            <a:spLocks noGrp="1"/>
          </p:cNvSpPr>
          <p:nvPr>
            <p:ph type="body" sz="quarter" idx="19"/>
          </p:nvPr>
        </p:nvSpPr>
        <p:spPr/>
        <p:txBody>
          <a:bodyPr/>
          <a:lstStyle/>
          <a:p>
            <a:r>
              <a:rPr lang="en-GB" dirty="0"/>
              <a:t>Preliminary FENDL 3.2 Beta V&amp;V</a:t>
            </a:r>
          </a:p>
        </p:txBody>
      </p:sp>
      <p:sp>
        <p:nvSpPr>
          <p:cNvPr id="5" name="Segnaposto testo 4">
            <a:extLst>
              <a:ext uri="{FF2B5EF4-FFF2-40B4-BE49-F238E27FC236}">
                <a16:creationId xmlns:a16="http://schemas.microsoft.com/office/drawing/2014/main" id="{A41F3791-2351-4461-8511-326E3980D0E4}"/>
              </a:ext>
            </a:extLst>
          </p:cNvPr>
          <p:cNvSpPr>
            <a:spLocks noGrp="1"/>
          </p:cNvSpPr>
          <p:nvPr>
            <p:ph type="body" sz="quarter" idx="20"/>
          </p:nvPr>
        </p:nvSpPr>
        <p:spPr/>
        <p:txBody>
          <a:bodyPr/>
          <a:lstStyle/>
          <a:p>
            <a:r>
              <a:rPr lang="en-US" dirty="0"/>
              <a:t>Main differences in He, T and DPA production</a:t>
            </a:r>
          </a:p>
        </p:txBody>
      </p:sp>
      <p:pic>
        <p:nvPicPr>
          <p:cNvPr id="10" name="Immagine 9">
            <a:extLst>
              <a:ext uri="{FF2B5EF4-FFF2-40B4-BE49-F238E27FC236}">
                <a16:creationId xmlns:a16="http://schemas.microsoft.com/office/drawing/2014/main" id="{81352870-02E6-46A4-99E9-3524F9E3B557}"/>
              </a:ext>
            </a:extLst>
          </p:cNvPr>
          <p:cNvPicPr>
            <a:picLocks noChangeAspect="1"/>
          </p:cNvPicPr>
          <p:nvPr/>
        </p:nvPicPr>
        <p:blipFill>
          <a:blip r:embed="rId2"/>
          <a:stretch>
            <a:fillRect/>
          </a:stretch>
        </p:blipFill>
        <p:spPr>
          <a:xfrm>
            <a:off x="600241" y="1762124"/>
            <a:ext cx="6334125" cy="3333750"/>
          </a:xfrm>
          <a:prstGeom prst="rect">
            <a:avLst/>
          </a:prstGeom>
        </p:spPr>
      </p:pic>
      <p:sp>
        <p:nvSpPr>
          <p:cNvPr id="14" name="CasellaDiTesto 13">
            <a:extLst>
              <a:ext uri="{FF2B5EF4-FFF2-40B4-BE49-F238E27FC236}">
                <a16:creationId xmlns:a16="http://schemas.microsoft.com/office/drawing/2014/main" id="{C970990A-7D95-42AC-B4F5-171159AC6032}"/>
              </a:ext>
            </a:extLst>
          </p:cNvPr>
          <p:cNvSpPr txBox="1"/>
          <p:nvPr/>
        </p:nvSpPr>
        <p:spPr>
          <a:xfrm>
            <a:off x="7483410" y="2847358"/>
            <a:ext cx="4007681" cy="1200329"/>
          </a:xfrm>
          <a:prstGeom prst="rect">
            <a:avLst/>
          </a:prstGeom>
          <a:noFill/>
        </p:spPr>
        <p:txBody>
          <a:bodyPr wrap="square">
            <a:spAutoFit/>
          </a:bodyPr>
          <a:lstStyle/>
          <a:p>
            <a:r>
              <a:rPr lang="en-US" sz="2400" dirty="0">
                <a:latin typeface="Neutra Text Book Alt" panose="02000000000000000000" pitchFamily="2" charset="0"/>
              </a:rPr>
              <a:t>Possible reasons for these differences are under investigation</a:t>
            </a:r>
            <a:endParaRPr lang="en-US" sz="2400" dirty="0"/>
          </a:p>
        </p:txBody>
      </p:sp>
    </p:spTree>
    <p:extLst>
      <p:ext uri="{BB962C8B-B14F-4D97-AF65-F5344CB8AC3E}">
        <p14:creationId xmlns:p14="http://schemas.microsoft.com/office/powerpoint/2010/main" val="742442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a:extLst>
              <a:ext uri="{FF2B5EF4-FFF2-40B4-BE49-F238E27FC236}">
                <a16:creationId xmlns:a16="http://schemas.microsoft.com/office/drawing/2014/main" id="{BBAFEEAF-A23F-43C7-9723-9689D75B3E05}"/>
              </a:ext>
            </a:extLst>
          </p:cNvPr>
          <p:cNvPicPr/>
          <p:nvPr/>
        </p:nvPicPr>
        <p:blipFill>
          <a:blip r:embed="rId2"/>
          <a:stretch>
            <a:fillRect/>
          </a:stretch>
        </p:blipFill>
        <p:spPr>
          <a:xfrm>
            <a:off x="334877" y="1461545"/>
            <a:ext cx="6125106" cy="4478370"/>
          </a:xfrm>
          <a:prstGeom prst="rect">
            <a:avLst/>
          </a:prstGeom>
        </p:spPr>
      </p:pic>
      <p:sp>
        <p:nvSpPr>
          <p:cNvPr id="3" name="Segnaposto numero diapositiva 2">
            <a:extLst>
              <a:ext uri="{FF2B5EF4-FFF2-40B4-BE49-F238E27FC236}">
                <a16:creationId xmlns:a16="http://schemas.microsoft.com/office/drawing/2014/main" id="{FB7CDD4D-6637-46C5-855D-2EBB8ECB229F}"/>
              </a:ext>
            </a:extLst>
          </p:cNvPr>
          <p:cNvSpPr>
            <a:spLocks noGrp="1"/>
          </p:cNvSpPr>
          <p:nvPr>
            <p:ph type="sldNum" sz="quarter" idx="16"/>
          </p:nvPr>
        </p:nvSpPr>
        <p:spPr/>
        <p:txBody>
          <a:bodyPr/>
          <a:lstStyle/>
          <a:p>
            <a:fld id="{7CAF5EFE-6F3C-4265-898F-CEBB67389DB9}" type="slidenum">
              <a:rPr lang="en-GB" smtClean="0"/>
              <a:t>15</a:t>
            </a:fld>
            <a:endParaRPr lang="en-GB"/>
          </a:p>
        </p:txBody>
      </p:sp>
      <p:sp>
        <p:nvSpPr>
          <p:cNvPr id="4" name="Segnaposto testo 3">
            <a:extLst>
              <a:ext uri="{FF2B5EF4-FFF2-40B4-BE49-F238E27FC236}">
                <a16:creationId xmlns:a16="http://schemas.microsoft.com/office/drawing/2014/main" id="{C3EC5E42-0D67-4BAE-8888-8A622E792627}"/>
              </a:ext>
            </a:extLst>
          </p:cNvPr>
          <p:cNvSpPr>
            <a:spLocks noGrp="1"/>
          </p:cNvSpPr>
          <p:nvPr>
            <p:ph type="body" sz="quarter" idx="19"/>
          </p:nvPr>
        </p:nvSpPr>
        <p:spPr/>
        <p:txBody>
          <a:bodyPr/>
          <a:lstStyle/>
          <a:p>
            <a:r>
              <a:rPr lang="en-GB" dirty="0"/>
              <a:t>Preliminary FENDL 3.2 Beta V&amp;V</a:t>
            </a:r>
          </a:p>
        </p:txBody>
      </p:sp>
      <p:sp>
        <p:nvSpPr>
          <p:cNvPr id="5" name="Segnaposto testo 4">
            <a:extLst>
              <a:ext uri="{FF2B5EF4-FFF2-40B4-BE49-F238E27FC236}">
                <a16:creationId xmlns:a16="http://schemas.microsoft.com/office/drawing/2014/main" id="{3C278FB3-A5D4-4560-8501-A8E8DDBC014E}"/>
              </a:ext>
            </a:extLst>
          </p:cNvPr>
          <p:cNvSpPr>
            <a:spLocks noGrp="1"/>
          </p:cNvSpPr>
          <p:nvPr>
            <p:ph type="body" sz="quarter" idx="20"/>
          </p:nvPr>
        </p:nvSpPr>
        <p:spPr/>
        <p:txBody>
          <a:bodyPr/>
          <a:lstStyle/>
          <a:p>
            <a:r>
              <a:rPr lang="en-US" dirty="0"/>
              <a:t>Potassium</a:t>
            </a:r>
          </a:p>
        </p:txBody>
      </p:sp>
      <p:pic>
        <p:nvPicPr>
          <p:cNvPr id="10" name="Picture 43">
            <a:extLst>
              <a:ext uri="{FF2B5EF4-FFF2-40B4-BE49-F238E27FC236}">
                <a16:creationId xmlns:a16="http://schemas.microsoft.com/office/drawing/2014/main" id="{5C28BC39-A7A1-454F-9140-C46034E0880B}"/>
              </a:ext>
            </a:extLst>
          </p:cNvPr>
          <p:cNvPicPr/>
          <p:nvPr/>
        </p:nvPicPr>
        <p:blipFill>
          <a:blip r:embed="rId3"/>
          <a:stretch>
            <a:fillRect/>
          </a:stretch>
        </p:blipFill>
        <p:spPr>
          <a:xfrm>
            <a:off x="6096000" y="1461545"/>
            <a:ext cx="5862707" cy="4478370"/>
          </a:xfrm>
          <a:prstGeom prst="rect">
            <a:avLst/>
          </a:prstGeom>
        </p:spPr>
      </p:pic>
      <p:sp>
        <p:nvSpPr>
          <p:cNvPr id="13" name="CasellaDiTesto 12">
            <a:extLst>
              <a:ext uri="{FF2B5EF4-FFF2-40B4-BE49-F238E27FC236}">
                <a16:creationId xmlns:a16="http://schemas.microsoft.com/office/drawing/2014/main" id="{F190E98F-53D1-469E-B9D3-61468B308984}"/>
              </a:ext>
            </a:extLst>
          </p:cNvPr>
          <p:cNvSpPr txBox="1"/>
          <p:nvPr/>
        </p:nvSpPr>
        <p:spPr>
          <a:xfrm>
            <a:off x="1799727" y="1183273"/>
            <a:ext cx="3195406" cy="369332"/>
          </a:xfrm>
          <a:prstGeom prst="rect">
            <a:avLst/>
          </a:prstGeom>
          <a:noFill/>
        </p:spPr>
        <p:txBody>
          <a:bodyPr wrap="square">
            <a:spAutoFit/>
          </a:bodyPr>
          <a:lstStyle/>
          <a:p>
            <a:r>
              <a:rPr lang="en-US" b="1" dirty="0">
                <a:latin typeface="Neutra Text Book Alt" panose="02000000000000000000" pitchFamily="2" charset="0"/>
              </a:rPr>
              <a:t>K-40, FENDL 3.1.d Vs FENDL 3.2</a:t>
            </a:r>
            <a:endParaRPr lang="en-US" b="1" dirty="0"/>
          </a:p>
        </p:txBody>
      </p:sp>
      <p:sp>
        <p:nvSpPr>
          <p:cNvPr id="11" name="CasellaDiTesto 10">
            <a:extLst>
              <a:ext uri="{FF2B5EF4-FFF2-40B4-BE49-F238E27FC236}">
                <a16:creationId xmlns:a16="http://schemas.microsoft.com/office/drawing/2014/main" id="{868C33C0-A743-4F02-926F-4F7A507FE7EA}"/>
              </a:ext>
            </a:extLst>
          </p:cNvPr>
          <p:cNvSpPr txBox="1"/>
          <p:nvPr/>
        </p:nvSpPr>
        <p:spPr>
          <a:xfrm>
            <a:off x="7094180" y="1089466"/>
            <a:ext cx="4144004" cy="646331"/>
          </a:xfrm>
          <a:prstGeom prst="rect">
            <a:avLst/>
          </a:prstGeom>
          <a:noFill/>
        </p:spPr>
        <p:txBody>
          <a:bodyPr wrap="square">
            <a:spAutoFit/>
          </a:bodyPr>
          <a:lstStyle/>
          <a:p>
            <a:pPr algn="ctr"/>
            <a:r>
              <a:rPr lang="en-US" b="1" dirty="0">
                <a:latin typeface="Neutra Text Book Alt" panose="02000000000000000000" pitchFamily="2" charset="0"/>
              </a:rPr>
              <a:t>K-40, </a:t>
            </a:r>
            <a:r>
              <a:rPr lang="en-US" sz="1800" b="1" dirty="0">
                <a:latin typeface="Neutra Text Book Alt" panose="02000000000000000000" pitchFamily="2" charset="0"/>
              </a:rPr>
              <a:t>FENDL 3.2 Vs FENDL 3.1d, FENDL 3.0 vs ENDF-VII.1</a:t>
            </a:r>
            <a:endParaRPr lang="en-US" b="1" dirty="0"/>
          </a:p>
        </p:txBody>
      </p:sp>
    </p:spTree>
    <p:extLst>
      <p:ext uri="{BB962C8B-B14F-4D97-AF65-F5344CB8AC3E}">
        <p14:creationId xmlns:p14="http://schemas.microsoft.com/office/powerpoint/2010/main" val="1769640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2">
            <a:extLst>
              <a:ext uri="{FF2B5EF4-FFF2-40B4-BE49-F238E27FC236}">
                <a16:creationId xmlns:a16="http://schemas.microsoft.com/office/drawing/2014/main" id="{82E92E3E-70BF-425D-98EC-95933BF5391D}"/>
              </a:ext>
            </a:extLst>
          </p:cNvPr>
          <p:cNvPicPr/>
          <p:nvPr/>
        </p:nvPicPr>
        <p:blipFill>
          <a:blip r:embed="rId2"/>
          <a:stretch>
            <a:fillRect/>
          </a:stretch>
        </p:blipFill>
        <p:spPr>
          <a:xfrm>
            <a:off x="116747" y="1452666"/>
            <a:ext cx="6233719" cy="4478370"/>
          </a:xfrm>
          <a:prstGeom prst="rect">
            <a:avLst/>
          </a:prstGeom>
        </p:spPr>
      </p:pic>
      <p:sp>
        <p:nvSpPr>
          <p:cNvPr id="3" name="Segnaposto numero diapositiva 2">
            <a:extLst>
              <a:ext uri="{FF2B5EF4-FFF2-40B4-BE49-F238E27FC236}">
                <a16:creationId xmlns:a16="http://schemas.microsoft.com/office/drawing/2014/main" id="{FB7CDD4D-6637-46C5-855D-2EBB8ECB229F}"/>
              </a:ext>
            </a:extLst>
          </p:cNvPr>
          <p:cNvSpPr>
            <a:spLocks noGrp="1"/>
          </p:cNvSpPr>
          <p:nvPr>
            <p:ph type="sldNum" sz="quarter" idx="16"/>
          </p:nvPr>
        </p:nvSpPr>
        <p:spPr/>
        <p:txBody>
          <a:bodyPr/>
          <a:lstStyle/>
          <a:p>
            <a:fld id="{7CAF5EFE-6F3C-4265-898F-CEBB67389DB9}" type="slidenum">
              <a:rPr lang="en-GB" smtClean="0"/>
              <a:t>16</a:t>
            </a:fld>
            <a:endParaRPr lang="en-GB"/>
          </a:p>
        </p:txBody>
      </p:sp>
      <p:sp>
        <p:nvSpPr>
          <p:cNvPr id="4" name="Segnaposto testo 3">
            <a:extLst>
              <a:ext uri="{FF2B5EF4-FFF2-40B4-BE49-F238E27FC236}">
                <a16:creationId xmlns:a16="http://schemas.microsoft.com/office/drawing/2014/main" id="{C3EC5E42-0D67-4BAE-8888-8A622E792627}"/>
              </a:ext>
            </a:extLst>
          </p:cNvPr>
          <p:cNvSpPr>
            <a:spLocks noGrp="1"/>
          </p:cNvSpPr>
          <p:nvPr>
            <p:ph type="body" sz="quarter" idx="19"/>
          </p:nvPr>
        </p:nvSpPr>
        <p:spPr/>
        <p:txBody>
          <a:bodyPr/>
          <a:lstStyle/>
          <a:p>
            <a:r>
              <a:rPr lang="en-GB" dirty="0"/>
              <a:t>Preliminary FENDL 3.2 Beta V&amp;V</a:t>
            </a:r>
          </a:p>
        </p:txBody>
      </p:sp>
      <p:sp>
        <p:nvSpPr>
          <p:cNvPr id="5" name="Segnaposto testo 4">
            <a:extLst>
              <a:ext uri="{FF2B5EF4-FFF2-40B4-BE49-F238E27FC236}">
                <a16:creationId xmlns:a16="http://schemas.microsoft.com/office/drawing/2014/main" id="{3C278FB3-A5D4-4560-8501-A8E8DDBC014E}"/>
              </a:ext>
            </a:extLst>
          </p:cNvPr>
          <p:cNvSpPr>
            <a:spLocks noGrp="1"/>
          </p:cNvSpPr>
          <p:nvPr>
            <p:ph type="body" sz="quarter" idx="20"/>
          </p:nvPr>
        </p:nvSpPr>
        <p:spPr/>
        <p:txBody>
          <a:bodyPr/>
          <a:lstStyle/>
          <a:p>
            <a:r>
              <a:rPr lang="en-US" dirty="0"/>
              <a:t>Potassium</a:t>
            </a:r>
          </a:p>
        </p:txBody>
      </p:sp>
      <p:pic>
        <p:nvPicPr>
          <p:cNvPr id="11" name="Picture 44">
            <a:extLst>
              <a:ext uri="{FF2B5EF4-FFF2-40B4-BE49-F238E27FC236}">
                <a16:creationId xmlns:a16="http://schemas.microsoft.com/office/drawing/2014/main" id="{7A923CC3-9A34-4E2B-8EEE-F44D40B9219B}"/>
              </a:ext>
            </a:extLst>
          </p:cNvPr>
          <p:cNvPicPr/>
          <p:nvPr/>
        </p:nvPicPr>
        <p:blipFill>
          <a:blip r:embed="rId3"/>
          <a:stretch>
            <a:fillRect/>
          </a:stretch>
        </p:blipFill>
        <p:spPr>
          <a:xfrm>
            <a:off x="6114520" y="1521427"/>
            <a:ext cx="6103324" cy="4478370"/>
          </a:xfrm>
          <a:prstGeom prst="rect">
            <a:avLst/>
          </a:prstGeom>
        </p:spPr>
      </p:pic>
      <p:sp>
        <p:nvSpPr>
          <p:cNvPr id="10" name="CasellaDiTesto 9">
            <a:extLst>
              <a:ext uri="{FF2B5EF4-FFF2-40B4-BE49-F238E27FC236}">
                <a16:creationId xmlns:a16="http://schemas.microsoft.com/office/drawing/2014/main" id="{8AE53655-A030-40DF-A399-9AA0B25AF762}"/>
              </a:ext>
            </a:extLst>
          </p:cNvPr>
          <p:cNvSpPr txBox="1"/>
          <p:nvPr/>
        </p:nvSpPr>
        <p:spPr>
          <a:xfrm>
            <a:off x="1799727" y="1183273"/>
            <a:ext cx="3195406" cy="369332"/>
          </a:xfrm>
          <a:prstGeom prst="rect">
            <a:avLst/>
          </a:prstGeom>
          <a:noFill/>
        </p:spPr>
        <p:txBody>
          <a:bodyPr wrap="square">
            <a:spAutoFit/>
          </a:bodyPr>
          <a:lstStyle/>
          <a:p>
            <a:r>
              <a:rPr lang="en-US" b="1" dirty="0">
                <a:latin typeface="Neutra Text Book Alt" panose="02000000000000000000" pitchFamily="2" charset="0"/>
              </a:rPr>
              <a:t>K-41, FENDL 3.1.d Vs FENDL 3.2</a:t>
            </a:r>
            <a:endParaRPr lang="en-US" b="1" dirty="0"/>
          </a:p>
        </p:txBody>
      </p:sp>
      <p:sp>
        <p:nvSpPr>
          <p:cNvPr id="13" name="CasellaDiTesto 12">
            <a:extLst>
              <a:ext uri="{FF2B5EF4-FFF2-40B4-BE49-F238E27FC236}">
                <a16:creationId xmlns:a16="http://schemas.microsoft.com/office/drawing/2014/main" id="{713E2687-0C2B-49ED-B4F9-CA513043FCE0}"/>
              </a:ext>
            </a:extLst>
          </p:cNvPr>
          <p:cNvSpPr txBox="1"/>
          <p:nvPr/>
        </p:nvSpPr>
        <p:spPr>
          <a:xfrm>
            <a:off x="7094180" y="1089466"/>
            <a:ext cx="4144004" cy="646331"/>
          </a:xfrm>
          <a:prstGeom prst="rect">
            <a:avLst/>
          </a:prstGeom>
          <a:noFill/>
        </p:spPr>
        <p:txBody>
          <a:bodyPr wrap="square">
            <a:spAutoFit/>
          </a:bodyPr>
          <a:lstStyle/>
          <a:p>
            <a:pPr algn="ctr"/>
            <a:r>
              <a:rPr lang="en-US" b="1" dirty="0">
                <a:latin typeface="Neutra Text Book Alt" panose="02000000000000000000" pitchFamily="2" charset="0"/>
              </a:rPr>
              <a:t>K-41, </a:t>
            </a:r>
            <a:r>
              <a:rPr lang="en-US" sz="1800" b="1" dirty="0">
                <a:latin typeface="Neutra Text Book Alt" panose="02000000000000000000" pitchFamily="2" charset="0"/>
              </a:rPr>
              <a:t>FENDL 3.2 Vs FENDL 3.1d, FENDL 3.0 vs ENDF-VII.1</a:t>
            </a:r>
            <a:endParaRPr lang="en-US" b="1" dirty="0"/>
          </a:p>
        </p:txBody>
      </p:sp>
    </p:spTree>
    <p:extLst>
      <p:ext uri="{BB962C8B-B14F-4D97-AF65-F5344CB8AC3E}">
        <p14:creationId xmlns:p14="http://schemas.microsoft.com/office/powerpoint/2010/main" val="172887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9AD4E0D-20D1-4ED2-B16D-30F93D6722E1}"/>
              </a:ext>
            </a:extLst>
          </p:cNvPr>
          <p:cNvSpPr>
            <a:spLocks noGrp="1"/>
          </p:cNvSpPr>
          <p:nvPr>
            <p:ph type="sldNum" sz="quarter" idx="16"/>
          </p:nvPr>
        </p:nvSpPr>
        <p:spPr/>
        <p:txBody>
          <a:bodyPr/>
          <a:lstStyle/>
          <a:p>
            <a:fld id="{7CAF5EFE-6F3C-4265-898F-CEBB67389DB9}" type="slidenum">
              <a:rPr lang="en-GB" smtClean="0"/>
              <a:t>17</a:t>
            </a:fld>
            <a:endParaRPr lang="en-GB"/>
          </a:p>
        </p:txBody>
      </p:sp>
      <p:sp>
        <p:nvSpPr>
          <p:cNvPr id="4" name="Segnaposto testo 3">
            <a:extLst>
              <a:ext uri="{FF2B5EF4-FFF2-40B4-BE49-F238E27FC236}">
                <a16:creationId xmlns:a16="http://schemas.microsoft.com/office/drawing/2014/main" id="{24693B90-07C2-4C9C-9199-82106E071762}"/>
              </a:ext>
            </a:extLst>
          </p:cNvPr>
          <p:cNvSpPr>
            <a:spLocks noGrp="1"/>
          </p:cNvSpPr>
          <p:nvPr>
            <p:ph type="body" sz="quarter" idx="19"/>
          </p:nvPr>
        </p:nvSpPr>
        <p:spPr/>
        <p:txBody>
          <a:bodyPr/>
          <a:lstStyle/>
          <a:p>
            <a:r>
              <a:rPr lang="en-US" dirty="0"/>
              <a:t>Conclusion</a:t>
            </a:r>
          </a:p>
        </p:txBody>
      </p:sp>
      <p:sp>
        <p:nvSpPr>
          <p:cNvPr id="7" name="CasellaDiTesto 6">
            <a:extLst>
              <a:ext uri="{FF2B5EF4-FFF2-40B4-BE49-F238E27FC236}">
                <a16:creationId xmlns:a16="http://schemas.microsoft.com/office/drawing/2014/main" id="{A7AD2517-ADB7-456E-B816-8E81F74E6191}"/>
              </a:ext>
            </a:extLst>
          </p:cNvPr>
          <p:cNvSpPr txBox="1"/>
          <p:nvPr/>
        </p:nvSpPr>
        <p:spPr>
          <a:xfrm>
            <a:off x="566570" y="939352"/>
            <a:ext cx="11081339" cy="4154984"/>
          </a:xfrm>
          <a:prstGeom prst="rect">
            <a:avLst/>
          </a:prstGeom>
          <a:noFill/>
        </p:spPr>
        <p:txBody>
          <a:bodyPr wrap="square">
            <a:spAutoFit/>
          </a:bodyPr>
          <a:lstStyle/>
          <a:p>
            <a:r>
              <a:rPr lang="en-US" sz="2400" b="1" dirty="0">
                <a:latin typeface="Neutra Text Book Alt" panose="02000000000000000000" pitchFamily="2" charset="0"/>
              </a:rPr>
              <a:t>JADE</a:t>
            </a:r>
          </a:p>
          <a:p>
            <a:pPr marL="285750" indent="-285750">
              <a:buFont typeface="Arial" panose="020B0604020202020204" pitchFamily="34" charset="0"/>
              <a:buChar char="•"/>
            </a:pPr>
            <a:r>
              <a:rPr lang="en-US" sz="2400" dirty="0">
                <a:latin typeface="Neutra Text Book Alt" panose="02000000000000000000" pitchFamily="2" charset="0"/>
              </a:rPr>
              <a:t>New utilities have been added to JADE (or improved)</a:t>
            </a:r>
          </a:p>
          <a:p>
            <a:pPr marL="285750" indent="-285750">
              <a:buFont typeface="Arial" panose="020B0604020202020204" pitchFamily="34" charset="0"/>
              <a:buChar char="•"/>
            </a:pPr>
            <a:r>
              <a:rPr lang="en-US" sz="2400" dirty="0">
                <a:latin typeface="Neutra Text Book Alt" panose="02000000000000000000" pitchFamily="2" charset="0"/>
              </a:rPr>
              <a:t>JADE general architecture is completed</a:t>
            </a:r>
          </a:p>
          <a:p>
            <a:pPr marL="285750" indent="-285750">
              <a:buFont typeface="Arial" panose="020B0604020202020204" pitchFamily="34" charset="0"/>
              <a:buChar char="•"/>
            </a:pPr>
            <a:r>
              <a:rPr lang="en-US" sz="2400" dirty="0">
                <a:latin typeface="Neutra Text Book Alt" panose="02000000000000000000" pitchFamily="2" charset="0"/>
              </a:rPr>
              <a:t>Capability to populate the computational benchmark suite without further coding has been implemented</a:t>
            </a:r>
          </a:p>
          <a:p>
            <a:pPr marL="285750" indent="-285750">
              <a:buFont typeface="Arial" panose="020B0604020202020204" pitchFamily="34" charset="0"/>
              <a:buChar char="•"/>
            </a:pPr>
            <a:r>
              <a:rPr lang="en-US" sz="2400" dirty="0">
                <a:latin typeface="Neutra Text Book Alt" panose="02000000000000000000" pitchFamily="2" charset="0"/>
              </a:rPr>
              <a:t>Implementation of first experimental benchmark is on-going</a:t>
            </a:r>
          </a:p>
          <a:p>
            <a:endParaRPr lang="en-US" sz="2400" dirty="0">
              <a:latin typeface="Neutra Text Book Alt" panose="02000000000000000000" pitchFamily="2" charset="0"/>
            </a:endParaRPr>
          </a:p>
          <a:p>
            <a:r>
              <a:rPr lang="en-US" sz="2400" b="1" dirty="0">
                <a:latin typeface="Neutra Text Book Alt" panose="02000000000000000000" pitchFamily="2" charset="0"/>
              </a:rPr>
              <a:t>FENDL 3.2 Beta</a:t>
            </a:r>
          </a:p>
          <a:p>
            <a:pPr marL="285750" indent="-285750">
              <a:buFont typeface="Arial" panose="020B0604020202020204" pitchFamily="34" charset="0"/>
              <a:buChar char="•"/>
            </a:pPr>
            <a:r>
              <a:rPr lang="en-US" sz="2400" dirty="0">
                <a:latin typeface="Neutra Text Book Alt" panose="02000000000000000000" pitchFamily="2" charset="0"/>
              </a:rPr>
              <a:t>A preliminary assessment of FENDL 3.2 beta has been conducted</a:t>
            </a:r>
          </a:p>
          <a:p>
            <a:pPr marL="285750" indent="-285750">
              <a:buFont typeface="Arial" panose="020B0604020202020204" pitchFamily="34" charset="0"/>
              <a:buChar char="•"/>
            </a:pPr>
            <a:r>
              <a:rPr lang="en-US" sz="2400" dirty="0">
                <a:latin typeface="Neutra Text Book Alt" panose="02000000000000000000" pitchFamily="2" charset="0"/>
              </a:rPr>
              <a:t>No major issues have been spotted</a:t>
            </a:r>
          </a:p>
          <a:p>
            <a:pPr marL="285750" indent="-285750">
              <a:buFont typeface="Arial" panose="020B0604020202020204" pitchFamily="34" charset="0"/>
              <a:buChar char="•"/>
            </a:pPr>
            <a:r>
              <a:rPr lang="en-US" sz="2400" dirty="0">
                <a:latin typeface="Neutra Text Book Alt" panose="02000000000000000000" pitchFamily="2" charset="0"/>
              </a:rPr>
              <a:t>Few discrepancies between FENDL 3.1.d and FENDL 3.2 are under investigation</a:t>
            </a:r>
            <a:endParaRPr lang="en-US" sz="2400" dirty="0"/>
          </a:p>
        </p:txBody>
      </p:sp>
    </p:spTree>
    <p:extLst>
      <p:ext uri="{BB962C8B-B14F-4D97-AF65-F5344CB8AC3E}">
        <p14:creationId xmlns:p14="http://schemas.microsoft.com/office/powerpoint/2010/main" val="215567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03AA724A-CB46-3F49-9CC7-B97D28903D84}"/>
              </a:ext>
            </a:extLst>
          </p:cNvPr>
          <p:cNvSpPr/>
          <p:nvPr/>
        </p:nvSpPr>
        <p:spPr>
          <a:xfrm>
            <a:off x="691378" y="1382750"/>
            <a:ext cx="7404408" cy="1594625"/>
          </a:xfrm>
          <a:prstGeom prst="rect">
            <a:avLst/>
          </a:prstGeom>
          <a:solidFill>
            <a:srgbClr val="E7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C029DAC9-7331-9849-9626-D6CF8D73A418}"/>
              </a:ext>
            </a:extLst>
          </p:cNvPr>
          <p:cNvSpPr txBox="1"/>
          <p:nvPr/>
        </p:nvSpPr>
        <p:spPr>
          <a:xfrm>
            <a:off x="1104500" y="1806799"/>
            <a:ext cx="9699858" cy="1938992"/>
          </a:xfrm>
          <a:prstGeom prst="rect">
            <a:avLst/>
          </a:prstGeom>
          <a:noFill/>
        </p:spPr>
        <p:txBody>
          <a:bodyPr wrap="square" rtlCol="0">
            <a:spAutoFit/>
          </a:bodyPr>
          <a:lstStyle/>
          <a:p>
            <a:r>
              <a:rPr lang="en-US" sz="4000" b="1" dirty="0">
                <a:solidFill>
                  <a:schemeClr val="bg1"/>
                </a:solidFill>
                <a:latin typeface="Neutra Text" panose="02000000000000000000" pitchFamily="2" charset="0"/>
              </a:rPr>
              <a:t>Thanks for your kind attention!</a:t>
            </a:r>
          </a:p>
          <a:p>
            <a:endParaRPr lang="it-IT" sz="4000" b="1" dirty="0">
              <a:solidFill>
                <a:schemeClr val="bg1"/>
              </a:solidFill>
              <a:latin typeface="Neutra Text" panose="02000000000000000000" pitchFamily="2" charset="0"/>
            </a:endParaRPr>
          </a:p>
          <a:p>
            <a:endParaRPr lang="it-IT" sz="4000" b="1" dirty="0">
              <a:solidFill>
                <a:schemeClr val="bg1"/>
              </a:solidFill>
              <a:latin typeface="Neutra Text" panose="02000000000000000000" pitchFamily="2" charset="0"/>
            </a:endParaRPr>
          </a:p>
        </p:txBody>
      </p:sp>
      <p:pic>
        <p:nvPicPr>
          <p:cNvPr id="7" name="Immagine 6">
            <a:extLst>
              <a:ext uri="{FF2B5EF4-FFF2-40B4-BE49-F238E27FC236}">
                <a16:creationId xmlns:a16="http://schemas.microsoft.com/office/drawing/2014/main" id="{ECF4B3FF-E22F-47DF-826F-B20864B7470C}"/>
              </a:ext>
            </a:extLst>
          </p:cNvPr>
          <p:cNvPicPr>
            <a:picLocks noChangeAspect="1"/>
          </p:cNvPicPr>
          <p:nvPr/>
        </p:nvPicPr>
        <p:blipFill>
          <a:blip r:embed="rId3"/>
          <a:stretch>
            <a:fillRect/>
          </a:stretch>
        </p:blipFill>
        <p:spPr>
          <a:xfrm>
            <a:off x="8579797" y="4038819"/>
            <a:ext cx="2472557" cy="1061272"/>
          </a:xfrm>
          <a:prstGeom prst="rect">
            <a:avLst/>
          </a:prstGeom>
        </p:spPr>
      </p:pic>
      <p:pic>
        <p:nvPicPr>
          <p:cNvPr id="9" name="Immagine 8">
            <a:extLst>
              <a:ext uri="{FF2B5EF4-FFF2-40B4-BE49-F238E27FC236}">
                <a16:creationId xmlns:a16="http://schemas.microsoft.com/office/drawing/2014/main" id="{F3536FAD-1647-4F85-A25C-0142ADD456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801" y="4038819"/>
            <a:ext cx="2953615" cy="1085850"/>
          </a:xfrm>
          <a:prstGeom prst="rect">
            <a:avLst/>
          </a:prstGeom>
        </p:spPr>
      </p:pic>
      <p:pic>
        <p:nvPicPr>
          <p:cNvPr id="11" name="Immagine 10">
            <a:extLst>
              <a:ext uri="{FF2B5EF4-FFF2-40B4-BE49-F238E27FC236}">
                <a16:creationId xmlns:a16="http://schemas.microsoft.com/office/drawing/2014/main" id="{B5E73AB9-3E1A-4641-87D5-03EC7D0B0CF9}"/>
              </a:ext>
            </a:extLst>
          </p:cNvPr>
          <p:cNvPicPr>
            <a:picLocks noChangeAspect="1"/>
          </p:cNvPicPr>
          <p:nvPr/>
        </p:nvPicPr>
        <p:blipFill>
          <a:blip r:embed="rId5"/>
          <a:stretch>
            <a:fillRect/>
          </a:stretch>
        </p:blipFill>
        <p:spPr>
          <a:xfrm>
            <a:off x="-235386" y="3194908"/>
            <a:ext cx="4930972" cy="2773672"/>
          </a:xfrm>
          <a:prstGeom prst="rect">
            <a:avLst/>
          </a:prstGeom>
        </p:spPr>
      </p:pic>
    </p:spTree>
    <p:extLst>
      <p:ext uri="{BB962C8B-B14F-4D97-AF65-F5344CB8AC3E}">
        <p14:creationId xmlns:p14="http://schemas.microsoft.com/office/powerpoint/2010/main" val="369102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JADE Update and FENDL 3.2 beta testing</a:t>
            </a:r>
          </a:p>
        </p:txBody>
      </p:sp>
      <p:sp>
        <p:nvSpPr>
          <p:cNvPr id="4" name="Segnaposto numero diapositiva 3"/>
          <p:cNvSpPr>
            <a:spLocks noGrp="1"/>
          </p:cNvSpPr>
          <p:nvPr>
            <p:ph type="sldNum" sz="quarter" idx="10"/>
          </p:nvPr>
        </p:nvSpPr>
        <p:spPr/>
        <p:txBody>
          <a:bodyPr/>
          <a:lstStyle/>
          <a:p>
            <a:fld id="{7CAF5EFE-6F3C-4265-898F-CEBB67389DB9}" type="slidenum">
              <a:rPr lang="en-GB" smtClean="0"/>
              <a:t>2</a:t>
            </a:fld>
            <a:endParaRPr lang="en-GB"/>
          </a:p>
        </p:txBody>
      </p:sp>
    </p:spTree>
    <p:extLst>
      <p:ext uri="{BB962C8B-B14F-4D97-AF65-F5344CB8AC3E}">
        <p14:creationId xmlns:p14="http://schemas.microsoft.com/office/powerpoint/2010/main" val="167223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en-GB" dirty="0"/>
              <a:t>Contents</a:t>
            </a:r>
          </a:p>
        </p:txBody>
      </p:sp>
      <p:sp>
        <p:nvSpPr>
          <p:cNvPr id="3" name="Segnaposto testo 2"/>
          <p:cNvSpPr>
            <a:spLocks noGrp="1"/>
          </p:cNvSpPr>
          <p:nvPr>
            <p:ph type="body" sz="quarter" idx="11"/>
          </p:nvPr>
        </p:nvSpPr>
        <p:spPr>
          <a:xfrm>
            <a:off x="3614431" y="2776756"/>
            <a:ext cx="7981949" cy="4081244"/>
          </a:xfrm>
        </p:spPr>
        <p:txBody>
          <a:bodyPr/>
          <a:lstStyle/>
          <a:p>
            <a:pPr marL="342900" indent="-342900">
              <a:buFont typeface="Arial" panose="020B0604020202020204" pitchFamily="34" charset="0"/>
              <a:buChar char="•"/>
            </a:pPr>
            <a:r>
              <a:rPr lang="en-GB" dirty="0"/>
              <a:t>JADE Architecture</a:t>
            </a:r>
          </a:p>
          <a:p>
            <a:pPr marL="342900" indent="-342900">
              <a:buFont typeface="Arial" panose="020B0604020202020204" pitchFamily="34" charset="0"/>
              <a:buChar char="•"/>
            </a:pPr>
            <a:r>
              <a:rPr lang="en-GB" dirty="0"/>
              <a:t>What’s new?</a:t>
            </a:r>
          </a:p>
          <a:p>
            <a:pPr marL="342900" indent="-342900">
              <a:buFont typeface="Arial" panose="020B0604020202020204" pitchFamily="34" charset="0"/>
              <a:buChar char="•"/>
            </a:pPr>
            <a:r>
              <a:rPr lang="en-GB" dirty="0"/>
              <a:t>JADE “Umbrella” Paper</a:t>
            </a:r>
          </a:p>
          <a:p>
            <a:pPr marL="342900" indent="-342900">
              <a:buFont typeface="Arial" panose="020B0604020202020204" pitchFamily="34" charset="0"/>
              <a:buChar char="•"/>
            </a:pPr>
            <a:r>
              <a:rPr lang="en-GB" dirty="0"/>
              <a:t>Preliminary FENDL 3.2 Beta V&amp;V</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4" name="Segnaposto numero diapositiva 3"/>
          <p:cNvSpPr>
            <a:spLocks noGrp="1"/>
          </p:cNvSpPr>
          <p:nvPr>
            <p:ph type="sldNum" sz="quarter" idx="12"/>
          </p:nvPr>
        </p:nvSpPr>
        <p:spPr/>
        <p:txBody>
          <a:bodyPr/>
          <a:lstStyle/>
          <a:p>
            <a:fld id="{7CAF5EFE-6F3C-4265-898F-CEBB67389DB9}" type="slidenum">
              <a:rPr lang="en-GB" smtClean="0"/>
              <a:t>3</a:t>
            </a:fld>
            <a:endParaRPr lang="en-GB"/>
          </a:p>
        </p:txBody>
      </p:sp>
    </p:spTree>
    <p:extLst>
      <p:ext uri="{BB962C8B-B14F-4D97-AF65-F5344CB8AC3E}">
        <p14:creationId xmlns:p14="http://schemas.microsoft.com/office/powerpoint/2010/main" val="192201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6"/>
          </p:nvPr>
        </p:nvSpPr>
        <p:spPr/>
        <p:txBody>
          <a:bodyPr/>
          <a:lstStyle/>
          <a:p>
            <a:fld id="{7CAF5EFE-6F3C-4265-898F-CEBB67389DB9}" type="slidenum">
              <a:rPr lang="en-GB" smtClean="0"/>
              <a:t>4</a:t>
            </a:fld>
            <a:endParaRPr lang="en-GB"/>
          </a:p>
        </p:txBody>
      </p:sp>
      <p:sp>
        <p:nvSpPr>
          <p:cNvPr id="7" name="Segnaposto testo 6"/>
          <p:cNvSpPr>
            <a:spLocks noGrp="1"/>
          </p:cNvSpPr>
          <p:nvPr>
            <p:ph type="body" sz="quarter" idx="19"/>
          </p:nvPr>
        </p:nvSpPr>
        <p:spPr/>
        <p:txBody>
          <a:bodyPr/>
          <a:lstStyle/>
          <a:p>
            <a:r>
              <a:rPr lang="en-GB" dirty="0"/>
              <a:t>JADE Architecture</a:t>
            </a:r>
          </a:p>
        </p:txBody>
      </p:sp>
      <p:pic>
        <p:nvPicPr>
          <p:cNvPr id="9" name="Immagine 8">
            <a:extLst>
              <a:ext uri="{FF2B5EF4-FFF2-40B4-BE49-F238E27FC236}">
                <a16:creationId xmlns:a16="http://schemas.microsoft.com/office/drawing/2014/main" id="{5B4F291C-FBD4-476D-AE91-E87AC7C778F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570" y="877223"/>
            <a:ext cx="6577986" cy="4035103"/>
          </a:xfrm>
          <a:prstGeom prst="rect">
            <a:avLst/>
          </a:prstGeom>
          <a:noFill/>
        </p:spPr>
      </p:pic>
      <p:sp>
        <p:nvSpPr>
          <p:cNvPr id="2" name="CasellaDiTesto 1">
            <a:extLst>
              <a:ext uri="{FF2B5EF4-FFF2-40B4-BE49-F238E27FC236}">
                <a16:creationId xmlns:a16="http://schemas.microsoft.com/office/drawing/2014/main" id="{A901EDD0-8678-4815-AD5A-48490F956407}"/>
              </a:ext>
            </a:extLst>
          </p:cNvPr>
          <p:cNvSpPr txBox="1"/>
          <p:nvPr/>
        </p:nvSpPr>
        <p:spPr>
          <a:xfrm>
            <a:off x="1360414" y="5167150"/>
            <a:ext cx="9471171" cy="1477328"/>
          </a:xfrm>
          <a:prstGeom prst="rect">
            <a:avLst/>
          </a:prstGeom>
          <a:noFill/>
        </p:spPr>
        <p:txBody>
          <a:bodyPr wrap="square" rtlCol="0">
            <a:spAutoFit/>
          </a:bodyPr>
          <a:lstStyle/>
          <a:p>
            <a:pPr marL="457200" indent="-457200">
              <a:buFont typeface="Arial" panose="020B0604020202020204" pitchFamily="34" charset="0"/>
              <a:buChar char="•"/>
            </a:pPr>
            <a:r>
              <a:rPr lang="en-US" dirty="0">
                <a:latin typeface="Neutra Text Book Alt" panose="02000000000000000000" pitchFamily="2" charset="0"/>
              </a:rPr>
              <a:t>User have control both on a </a:t>
            </a:r>
            <a:r>
              <a:rPr lang="en-US" b="1" dirty="0">
                <a:latin typeface="Neutra Text Book Alt" panose="02000000000000000000" pitchFamily="2" charset="0"/>
              </a:rPr>
              <a:t>main configuration file </a:t>
            </a:r>
            <a:r>
              <a:rPr lang="en-US" dirty="0">
                <a:latin typeface="Neutra Text Book Alt" panose="02000000000000000000" pitchFamily="2" charset="0"/>
              </a:rPr>
              <a:t>and also on a </a:t>
            </a:r>
            <a:r>
              <a:rPr lang="en-US" b="1" dirty="0">
                <a:latin typeface="Neutra Text Book Alt" panose="02000000000000000000" pitchFamily="2" charset="0"/>
              </a:rPr>
              <a:t>specific configuration file </a:t>
            </a:r>
            <a:r>
              <a:rPr lang="en-US" dirty="0">
                <a:latin typeface="Neutra Text Book Alt" panose="02000000000000000000" pitchFamily="2" charset="0"/>
              </a:rPr>
              <a:t>for each implemented benchmark;</a:t>
            </a:r>
          </a:p>
          <a:p>
            <a:pPr marL="457200" indent="-457200">
              <a:buFont typeface="Arial" panose="020B0604020202020204" pitchFamily="34" charset="0"/>
              <a:buChar char="•"/>
            </a:pPr>
            <a:r>
              <a:rPr lang="en-US" b="1" dirty="0">
                <a:latin typeface="Neutra Text Book Alt" panose="02000000000000000000" pitchFamily="2" charset="0"/>
              </a:rPr>
              <a:t>Assessment</a:t>
            </a:r>
            <a:r>
              <a:rPr lang="en-US" dirty="0">
                <a:latin typeface="Neutra Text Book Alt" panose="02000000000000000000" pitchFamily="2" charset="0"/>
              </a:rPr>
              <a:t> can be performed of </a:t>
            </a:r>
            <a:r>
              <a:rPr lang="en-US" b="1" dirty="0">
                <a:latin typeface="Neutra Text Book Alt" panose="02000000000000000000" pitchFamily="2" charset="0"/>
              </a:rPr>
              <a:t>each library </a:t>
            </a:r>
            <a:r>
              <a:rPr lang="en-US" dirty="0">
                <a:latin typeface="Neutra Text Book Alt" panose="02000000000000000000" pitchFamily="2" charset="0"/>
              </a:rPr>
              <a:t>that can be found in the user </a:t>
            </a:r>
            <a:r>
              <a:rPr lang="en-US" dirty="0" err="1">
                <a:latin typeface="Neutra Text Book Alt" panose="02000000000000000000" pitchFamily="2" charset="0"/>
              </a:rPr>
              <a:t>xsdir</a:t>
            </a:r>
            <a:r>
              <a:rPr lang="en-US" dirty="0">
                <a:latin typeface="Neutra Text Book Alt" panose="02000000000000000000" pitchFamily="2" charset="0"/>
              </a:rPr>
              <a:t> file;</a:t>
            </a:r>
          </a:p>
          <a:p>
            <a:pPr marL="457200" indent="-457200">
              <a:buFont typeface="Arial" panose="020B0604020202020204" pitchFamily="34" charset="0"/>
              <a:buChar char="•"/>
            </a:pPr>
            <a:r>
              <a:rPr lang="en-US" dirty="0">
                <a:latin typeface="Neutra Text Book Alt" panose="02000000000000000000" pitchFamily="2" charset="0"/>
              </a:rPr>
              <a:t>The output includes both </a:t>
            </a:r>
            <a:r>
              <a:rPr lang="en-US" b="1" dirty="0">
                <a:latin typeface="Neutra Text Book Alt" panose="02000000000000000000" pitchFamily="2" charset="0"/>
              </a:rPr>
              <a:t>consistency checks </a:t>
            </a:r>
            <a:r>
              <a:rPr lang="en-US" dirty="0">
                <a:latin typeface="Neutra Text Book Alt" panose="02000000000000000000" pitchFamily="2" charset="0"/>
              </a:rPr>
              <a:t>on the single library and </a:t>
            </a:r>
            <a:r>
              <a:rPr lang="en-US" b="1" dirty="0">
                <a:latin typeface="Neutra Text Book Alt" panose="02000000000000000000" pitchFamily="2" charset="0"/>
              </a:rPr>
              <a:t>comparisons</a:t>
            </a:r>
            <a:r>
              <a:rPr lang="en-US" dirty="0">
                <a:latin typeface="Neutra Text Book Alt" panose="02000000000000000000" pitchFamily="2" charset="0"/>
              </a:rPr>
              <a:t> between different libraries or experiments.</a:t>
            </a:r>
          </a:p>
        </p:txBody>
      </p:sp>
      <p:pic>
        <p:nvPicPr>
          <p:cNvPr id="4" name="Immagine 3">
            <a:extLst>
              <a:ext uri="{FF2B5EF4-FFF2-40B4-BE49-F238E27FC236}">
                <a16:creationId xmlns:a16="http://schemas.microsoft.com/office/drawing/2014/main" id="{0CCEDE14-6A8B-402B-BA78-9B73457A99A3}"/>
              </a:ext>
            </a:extLst>
          </p:cNvPr>
          <p:cNvPicPr>
            <a:picLocks noChangeAspect="1"/>
          </p:cNvPicPr>
          <p:nvPr/>
        </p:nvPicPr>
        <p:blipFill>
          <a:blip r:embed="rId4"/>
          <a:stretch>
            <a:fillRect/>
          </a:stretch>
        </p:blipFill>
        <p:spPr>
          <a:xfrm>
            <a:off x="7690062" y="1043260"/>
            <a:ext cx="3484074" cy="3795452"/>
          </a:xfrm>
          <a:prstGeom prst="rect">
            <a:avLst/>
          </a:prstGeom>
        </p:spPr>
      </p:pic>
    </p:spTree>
    <p:extLst>
      <p:ext uri="{BB962C8B-B14F-4D97-AF65-F5344CB8AC3E}">
        <p14:creationId xmlns:p14="http://schemas.microsoft.com/office/powerpoint/2010/main" val="207108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872F7A22-A307-4965-BB99-05B9B201E6DB}"/>
              </a:ext>
            </a:extLst>
          </p:cNvPr>
          <p:cNvSpPr>
            <a:spLocks noGrp="1"/>
          </p:cNvSpPr>
          <p:nvPr>
            <p:ph type="sldNum" sz="quarter" idx="16"/>
          </p:nvPr>
        </p:nvSpPr>
        <p:spPr/>
        <p:txBody>
          <a:bodyPr/>
          <a:lstStyle/>
          <a:p>
            <a:fld id="{7CAF5EFE-6F3C-4265-898F-CEBB67389DB9}" type="slidenum">
              <a:rPr lang="en-GB" smtClean="0"/>
              <a:t>5</a:t>
            </a:fld>
            <a:endParaRPr lang="en-GB"/>
          </a:p>
        </p:txBody>
      </p:sp>
      <p:sp>
        <p:nvSpPr>
          <p:cNvPr id="4" name="Segnaposto testo 3">
            <a:extLst>
              <a:ext uri="{FF2B5EF4-FFF2-40B4-BE49-F238E27FC236}">
                <a16:creationId xmlns:a16="http://schemas.microsoft.com/office/drawing/2014/main" id="{3B8ACEE3-406E-47A9-8837-42B0DC6BF8A1}"/>
              </a:ext>
            </a:extLst>
          </p:cNvPr>
          <p:cNvSpPr>
            <a:spLocks noGrp="1"/>
          </p:cNvSpPr>
          <p:nvPr>
            <p:ph type="body" sz="quarter" idx="19"/>
          </p:nvPr>
        </p:nvSpPr>
        <p:spPr/>
        <p:txBody>
          <a:bodyPr/>
          <a:lstStyle/>
          <a:p>
            <a:r>
              <a:rPr lang="en-US" dirty="0"/>
              <a:t>JADE Architecture</a:t>
            </a:r>
          </a:p>
        </p:txBody>
      </p:sp>
      <p:pic>
        <p:nvPicPr>
          <p:cNvPr id="7" name="Immagine 6">
            <a:extLst>
              <a:ext uri="{FF2B5EF4-FFF2-40B4-BE49-F238E27FC236}">
                <a16:creationId xmlns:a16="http://schemas.microsoft.com/office/drawing/2014/main" id="{DF0781C9-2A3C-4E43-B96E-B4170C3481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730" y="136525"/>
            <a:ext cx="3749879" cy="2457974"/>
          </a:xfrm>
          <a:prstGeom prst="rect">
            <a:avLst/>
          </a:prstGeom>
          <a:noFill/>
        </p:spPr>
      </p:pic>
      <p:sp>
        <p:nvSpPr>
          <p:cNvPr id="9" name="Ovale 8">
            <a:extLst>
              <a:ext uri="{FF2B5EF4-FFF2-40B4-BE49-F238E27FC236}">
                <a16:creationId xmlns:a16="http://schemas.microsoft.com/office/drawing/2014/main" id="{B48E7E4B-0E89-4024-AE9D-455B79235EDC}"/>
              </a:ext>
            </a:extLst>
          </p:cNvPr>
          <p:cNvSpPr/>
          <p:nvPr/>
        </p:nvSpPr>
        <p:spPr>
          <a:xfrm>
            <a:off x="9932565" y="1317072"/>
            <a:ext cx="1040235" cy="9982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a:extLst>
              <a:ext uri="{FF2B5EF4-FFF2-40B4-BE49-F238E27FC236}">
                <a16:creationId xmlns:a16="http://schemas.microsoft.com/office/drawing/2014/main" id="{8542EF7F-FAA8-44DC-AE2F-57C465FBEE71}"/>
              </a:ext>
            </a:extLst>
          </p:cNvPr>
          <p:cNvPicPr>
            <a:picLocks noChangeAspect="1"/>
          </p:cNvPicPr>
          <p:nvPr/>
        </p:nvPicPr>
        <p:blipFill>
          <a:blip r:embed="rId3"/>
          <a:stretch>
            <a:fillRect/>
          </a:stretch>
        </p:blipFill>
        <p:spPr>
          <a:xfrm>
            <a:off x="8976281" y="2754713"/>
            <a:ext cx="2966657" cy="3939987"/>
          </a:xfrm>
          <a:prstGeom prst="rect">
            <a:avLst/>
          </a:prstGeom>
        </p:spPr>
      </p:pic>
      <p:cxnSp>
        <p:nvCxnSpPr>
          <p:cNvPr id="12" name="Connettore 2 11">
            <a:extLst>
              <a:ext uri="{FF2B5EF4-FFF2-40B4-BE49-F238E27FC236}">
                <a16:creationId xmlns:a16="http://schemas.microsoft.com/office/drawing/2014/main" id="{11BA486B-1743-4642-82CC-2DF8855B4711}"/>
              </a:ext>
            </a:extLst>
          </p:cNvPr>
          <p:cNvCxnSpPr>
            <a:cxnSpLocks/>
            <a:stCxn id="9" idx="4"/>
            <a:endCxn id="10" idx="0"/>
          </p:cNvCxnSpPr>
          <p:nvPr/>
        </p:nvCxnSpPr>
        <p:spPr>
          <a:xfrm>
            <a:off x="10452683" y="2315361"/>
            <a:ext cx="6927" cy="4393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e 15">
            <a:extLst>
              <a:ext uri="{FF2B5EF4-FFF2-40B4-BE49-F238E27FC236}">
                <a16:creationId xmlns:a16="http://schemas.microsoft.com/office/drawing/2014/main" id="{F39C1503-9F1E-46B7-8616-64A63CB25CAB}"/>
              </a:ext>
            </a:extLst>
          </p:cNvPr>
          <p:cNvSpPr/>
          <p:nvPr/>
        </p:nvSpPr>
        <p:spPr>
          <a:xfrm>
            <a:off x="8205831" y="866367"/>
            <a:ext cx="1040235" cy="175490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magine 17">
            <a:extLst>
              <a:ext uri="{FF2B5EF4-FFF2-40B4-BE49-F238E27FC236}">
                <a16:creationId xmlns:a16="http://schemas.microsoft.com/office/drawing/2014/main" id="{D8F5395B-32AD-4209-90A7-D9B5AB88AE35}"/>
              </a:ext>
            </a:extLst>
          </p:cNvPr>
          <p:cNvPicPr/>
          <p:nvPr/>
        </p:nvPicPr>
        <p:blipFill>
          <a:blip r:embed="rId4"/>
          <a:stretch>
            <a:fillRect/>
          </a:stretch>
        </p:blipFill>
        <p:spPr>
          <a:xfrm>
            <a:off x="935816" y="2628971"/>
            <a:ext cx="6933057" cy="1180710"/>
          </a:xfrm>
          <a:prstGeom prst="rect">
            <a:avLst/>
          </a:prstGeom>
        </p:spPr>
      </p:pic>
      <p:pic>
        <p:nvPicPr>
          <p:cNvPr id="19" name="Picture 36">
            <a:extLst>
              <a:ext uri="{FF2B5EF4-FFF2-40B4-BE49-F238E27FC236}">
                <a16:creationId xmlns:a16="http://schemas.microsoft.com/office/drawing/2014/main" id="{3A7C03DE-7BE7-44A1-8BCC-54EF566065B4}"/>
              </a:ext>
            </a:extLst>
          </p:cNvPr>
          <p:cNvPicPr/>
          <p:nvPr/>
        </p:nvPicPr>
        <p:blipFill rotWithShape="1">
          <a:blip r:embed="rId5"/>
          <a:srcRect l="2215" t="5562" r="6500" b="2643"/>
          <a:stretch/>
        </p:blipFill>
        <p:spPr bwMode="auto">
          <a:xfrm>
            <a:off x="1457337" y="3932123"/>
            <a:ext cx="3504203" cy="2682289"/>
          </a:xfrm>
          <a:prstGeom prst="rect">
            <a:avLst/>
          </a:prstGeom>
          <a:ln>
            <a:noFill/>
          </a:ln>
          <a:extLst>
            <a:ext uri="{53640926-AAD7-44D8-BBD7-CCE9431645EC}">
              <a14:shadowObscured xmlns:a14="http://schemas.microsoft.com/office/drawing/2010/main"/>
            </a:ext>
          </a:extLst>
        </p:spPr>
      </p:pic>
      <p:pic>
        <p:nvPicPr>
          <p:cNvPr id="21" name="Immagine 20">
            <a:extLst>
              <a:ext uri="{FF2B5EF4-FFF2-40B4-BE49-F238E27FC236}">
                <a16:creationId xmlns:a16="http://schemas.microsoft.com/office/drawing/2014/main" id="{941BCFE6-049E-4546-A726-C6094CED8A18}"/>
              </a:ext>
            </a:extLst>
          </p:cNvPr>
          <p:cNvPicPr>
            <a:picLocks noChangeAspect="1"/>
          </p:cNvPicPr>
          <p:nvPr/>
        </p:nvPicPr>
        <p:blipFill>
          <a:blip r:embed="rId6"/>
          <a:stretch>
            <a:fillRect/>
          </a:stretch>
        </p:blipFill>
        <p:spPr>
          <a:xfrm>
            <a:off x="1922914" y="828494"/>
            <a:ext cx="5669253" cy="1486867"/>
          </a:xfrm>
          <a:prstGeom prst="rect">
            <a:avLst/>
          </a:prstGeom>
        </p:spPr>
      </p:pic>
      <p:pic>
        <p:nvPicPr>
          <p:cNvPr id="23" name="Immagine 22">
            <a:extLst>
              <a:ext uri="{FF2B5EF4-FFF2-40B4-BE49-F238E27FC236}">
                <a16:creationId xmlns:a16="http://schemas.microsoft.com/office/drawing/2014/main" id="{706A1452-CC76-4874-82A3-88D9474DF3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062" y="5056680"/>
            <a:ext cx="830997" cy="830997"/>
          </a:xfrm>
          <a:prstGeom prst="rect">
            <a:avLst/>
          </a:prstGeom>
        </p:spPr>
      </p:pic>
      <p:pic>
        <p:nvPicPr>
          <p:cNvPr id="25" name="Immagine 24">
            <a:extLst>
              <a:ext uri="{FF2B5EF4-FFF2-40B4-BE49-F238E27FC236}">
                <a16:creationId xmlns:a16="http://schemas.microsoft.com/office/drawing/2014/main" id="{E2EDB8BE-1078-4353-9482-51D3B6553D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687" y="3007380"/>
            <a:ext cx="455765" cy="423891"/>
          </a:xfrm>
          <a:prstGeom prst="rect">
            <a:avLst/>
          </a:prstGeom>
        </p:spPr>
      </p:pic>
      <p:pic>
        <p:nvPicPr>
          <p:cNvPr id="27" name="Immagine 26">
            <a:extLst>
              <a:ext uri="{FF2B5EF4-FFF2-40B4-BE49-F238E27FC236}">
                <a16:creationId xmlns:a16="http://schemas.microsoft.com/office/drawing/2014/main" id="{2C494B13-711C-47C2-A783-8BD543CB78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11" y="1292970"/>
            <a:ext cx="467308" cy="450850"/>
          </a:xfrm>
          <a:prstGeom prst="rect">
            <a:avLst/>
          </a:prstGeom>
        </p:spPr>
      </p:pic>
      <p:pic>
        <p:nvPicPr>
          <p:cNvPr id="29" name="Immagine 28">
            <a:extLst>
              <a:ext uri="{FF2B5EF4-FFF2-40B4-BE49-F238E27FC236}">
                <a16:creationId xmlns:a16="http://schemas.microsoft.com/office/drawing/2014/main" id="{BC8CD7AC-E348-4485-9450-46A7974713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5934" y="4574283"/>
            <a:ext cx="522844" cy="486366"/>
          </a:xfrm>
          <a:prstGeom prst="rect">
            <a:avLst/>
          </a:prstGeom>
        </p:spPr>
      </p:pic>
      <p:pic>
        <p:nvPicPr>
          <p:cNvPr id="30" name="Picture 218">
            <a:extLst>
              <a:ext uri="{FF2B5EF4-FFF2-40B4-BE49-F238E27FC236}">
                <a16:creationId xmlns:a16="http://schemas.microsoft.com/office/drawing/2014/main" id="{65445FD8-10AD-423E-991A-E34721BE3757}"/>
              </a:ext>
            </a:extLst>
          </p:cNvPr>
          <p:cNvPicPr/>
          <p:nvPr/>
        </p:nvPicPr>
        <p:blipFill rotWithShape="1">
          <a:blip r:embed="rId11"/>
          <a:srcRect t="6758" r="8151"/>
          <a:stretch/>
        </p:blipFill>
        <p:spPr bwMode="auto">
          <a:xfrm>
            <a:off x="5053690" y="4058828"/>
            <a:ext cx="3229039" cy="2555584"/>
          </a:xfrm>
          <a:prstGeom prst="rect">
            <a:avLst/>
          </a:prstGeom>
          <a:ln>
            <a:noFill/>
          </a:ln>
          <a:extLst>
            <a:ext uri="{53640926-AAD7-44D8-BBD7-CCE9431645EC}">
              <a14:shadowObscured xmlns:a14="http://schemas.microsoft.com/office/drawing/2010/main"/>
            </a:ext>
          </a:extLst>
        </p:spPr>
      </p:pic>
      <p:cxnSp>
        <p:nvCxnSpPr>
          <p:cNvPr id="31" name="Connettore 2 30">
            <a:extLst>
              <a:ext uri="{FF2B5EF4-FFF2-40B4-BE49-F238E27FC236}">
                <a16:creationId xmlns:a16="http://schemas.microsoft.com/office/drawing/2014/main" id="{65838D0C-B2C5-4D46-B31E-6F6D86C9B782}"/>
              </a:ext>
            </a:extLst>
          </p:cNvPr>
          <p:cNvCxnSpPr>
            <a:cxnSpLocks/>
            <a:stCxn id="16" idx="2"/>
          </p:cNvCxnSpPr>
          <p:nvPr/>
        </p:nvCxnSpPr>
        <p:spPr>
          <a:xfrm flipH="1">
            <a:off x="7868873" y="1743821"/>
            <a:ext cx="336958" cy="4121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76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B1DA92F0-06A7-4D97-B9CF-78603605453D}"/>
              </a:ext>
            </a:extLst>
          </p:cNvPr>
          <p:cNvSpPr>
            <a:spLocks noGrp="1"/>
          </p:cNvSpPr>
          <p:nvPr>
            <p:ph type="sldNum" sz="quarter" idx="16"/>
          </p:nvPr>
        </p:nvSpPr>
        <p:spPr/>
        <p:txBody>
          <a:bodyPr/>
          <a:lstStyle/>
          <a:p>
            <a:fld id="{7CAF5EFE-6F3C-4265-898F-CEBB67389DB9}" type="slidenum">
              <a:rPr lang="en-GB" smtClean="0"/>
              <a:t>6</a:t>
            </a:fld>
            <a:endParaRPr lang="en-GB"/>
          </a:p>
        </p:txBody>
      </p:sp>
      <p:sp>
        <p:nvSpPr>
          <p:cNvPr id="4" name="Segnaposto testo 3">
            <a:extLst>
              <a:ext uri="{FF2B5EF4-FFF2-40B4-BE49-F238E27FC236}">
                <a16:creationId xmlns:a16="http://schemas.microsoft.com/office/drawing/2014/main" id="{6AAB4E2D-7487-42BB-B1C0-AFFC6E31B967}"/>
              </a:ext>
            </a:extLst>
          </p:cNvPr>
          <p:cNvSpPr>
            <a:spLocks noGrp="1"/>
          </p:cNvSpPr>
          <p:nvPr>
            <p:ph type="body" sz="quarter" idx="19"/>
          </p:nvPr>
        </p:nvSpPr>
        <p:spPr/>
        <p:txBody>
          <a:bodyPr/>
          <a:lstStyle/>
          <a:p>
            <a:r>
              <a:rPr lang="en-US" dirty="0"/>
              <a:t>What’s new?</a:t>
            </a:r>
          </a:p>
        </p:txBody>
      </p:sp>
      <p:pic>
        <p:nvPicPr>
          <p:cNvPr id="9" name="Immagine 8">
            <a:extLst>
              <a:ext uri="{FF2B5EF4-FFF2-40B4-BE49-F238E27FC236}">
                <a16:creationId xmlns:a16="http://schemas.microsoft.com/office/drawing/2014/main" id="{EA9D837A-9888-4C5E-B190-85F35BDE7779}"/>
              </a:ext>
            </a:extLst>
          </p:cNvPr>
          <p:cNvPicPr>
            <a:picLocks noChangeAspect="1"/>
          </p:cNvPicPr>
          <p:nvPr/>
        </p:nvPicPr>
        <p:blipFill>
          <a:blip r:embed="rId2"/>
          <a:stretch>
            <a:fillRect/>
          </a:stretch>
        </p:blipFill>
        <p:spPr>
          <a:xfrm>
            <a:off x="7874299" y="120443"/>
            <a:ext cx="4139091" cy="1847808"/>
          </a:xfrm>
          <a:prstGeom prst="rect">
            <a:avLst/>
          </a:prstGeom>
        </p:spPr>
      </p:pic>
      <p:sp>
        <p:nvSpPr>
          <p:cNvPr id="13" name="CasellaDiTesto 12">
            <a:extLst>
              <a:ext uri="{FF2B5EF4-FFF2-40B4-BE49-F238E27FC236}">
                <a16:creationId xmlns:a16="http://schemas.microsoft.com/office/drawing/2014/main" id="{AE6D29D7-5B9C-4048-8A7B-32B494DE7EB8}"/>
              </a:ext>
            </a:extLst>
          </p:cNvPr>
          <p:cNvSpPr txBox="1"/>
          <p:nvPr/>
        </p:nvSpPr>
        <p:spPr>
          <a:xfrm rot="19021408">
            <a:off x="5918520" y="1639001"/>
            <a:ext cx="1323363" cy="461665"/>
          </a:xfrm>
          <a:prstGeom prst="rect">
            <a:avLst/>
          </a:prstGeom>
          <a:noFill/>
        </p:spPr>
        <p:txBody>
          <a:bodyPr wrap="square">
            <a:spAutoFit/>
          </a:bodyPr>
          <a:lstStyle/>
          <a:p>
            <a:r>
              <a:rPr lang="en-US" sz="2400" b="1" dirty="0">
                <a:latin typeface="Neutra Text Book Alt" panose="02000000000000000000" pitchFamily="2" charset="0"/>
              </a:rPr>
              <a:t>SWITCH</a:t>
            </a:r>
            <a:endParaRPr lang="en-US" sz="2400" b="1" dirty="0"/>
          </a:p>
        </p:txBody>
      </p:sp>
      <p:sp>
        <p:nvSpPr>
          <p:cNvPr id="18" name="Segnaposto testo 4">
            <a:extLst>
              <a:ext uri="{FF2B5EF4-FFF2-40B4-BE49-F238E27FC236}">
                <a16:creationId xmlns:a16="http://schemas.microsoft.com/office/drawing/2014/main" id="{4B810088-35B1-4CD2-9D00-28404CD1E175}"/>
              </a:ext>
            </a:extLst>
          </p:cNvPr>
          <p:cNvSpPr txBox="1">
            <a:spLocks/>
          </p:cNvSpPr>
          <p:nvPr/>
        </p:nvSpPr>
        <p:spPr>
          <a:xfrm>
            <a:off x="566571" y="634786"/>
            <a:ext cx="11025188" cy="5064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E7374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Utilities</a:t>
            </a:r>
            <a:endParaRPr lang="en-US" dirty="0"/>
          </a:p>
        </p:txBody>
      </p:sp>
      <p:pic>
        <p:nvPicPr>
          <p:cNvPr id="20" name="Immagine 19">
            <a:extLst>
              <a:ext uri="{FF2B5EF4-FFF2-40B4-BE49-F238E27FC236}">
                <a16:creationId xmlns:a16="http://schemas.microsoft.com/office/drawing/2014/main" id="{2A7D0C19-A49C-4F69-B252-D6233296E07C}"/>
              </a:ext>
            </a:extLst>
          </p:cNvPr>
          <p:cNvPicPr>
            <a:picLocks noChangeAspect="1"/>
          </p:cNvPicPr>
          <p:nvPr/>
        </p:nvPicPr>
        <p:blipFill>
          <a:blip r:embed="rId3"/>
          <a:stretch>
            <a:fillRect/>
          </a:stretch>
        </p:blipFill>
        <p:spPr>
          <a:xfrm>
            <a:off x="287553" y="1336675"/>
            <a:ext cx="2966657" cy="3939987"/>
          </a:xfrm>
          <a:prstGeom prst="rect">
            <a:avLst/>
          </a:prstGeom>
        </p:spPr>
      </p:pic>
      <p:sp>
        <p:nvSpPr>
          <p:cNvPr id="21" name="Rettangolo con angoli arrotondati 20">
            <a:extLst>
              <a:ext uri="{FF2B5EF4-FFF2-40B4-BE49-F238E27FC236}">
                <a16:creationId xmlns:a16="http://schemas.microsoft.com/office/drawing/2014/main" id="{5DBDA916-0CB7-4B27-9E55-4454BDE43626}"/>
              </a:ext>
            </a:extLst>
          </p:cNvPr>
          <p:cNvSpPr/>
          <p:nvPr/>
        </p:nvSpPr>
        <p:spPr>
          <a:xfrm>
            <a:off x="287553" y="3428999"/>
            <a:ext cx="2966657" cy="10674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mmagine 23">
            <a:extLst>
              <a:ext uri="{FF2B5EF4-FFF2-40B4-BE49-F238E27FC236}">
                <a16:creationId xmlns:a16="http://schemas.microsoft.com/office/drawing/2014/main" id="{948AC285-1615-494D-B351-A13125CACCA5}"/>
              </a:ext>
            </a:extLst>
          </p:cNvPr>
          <p:cNvPicPr>
            <a:picLocks noChangeAspect="1"/>
          </p:cNvPicPr>
          <p:nvPr/>
        </p:nvPicPr>
        <p:blipFill>
          <a:blip r:embed="rId4"/>
          <a:stretch>
            <a:fillRect/>
          </a:stretch>
        </p:blipFill>
        <p:spPr>
          <a:xfrm>
            <a:off x="3507271" y="1869833"/>
            <a:ext cx="2431464" cy="2648559"/>
          </a:xfrm>
          <a:prstGeom prst="rect">
            <a:avLst/>
          </a:prstGeom>
        </p:spPr>
      </p:pic>
      <p:pic>
        <p:nvPicPr>
          <p:cNvPr id="25" name="Immagine 24">
            <a:extLst>
              <a:ext uri="{FF2B5EF4-FFF2-40B4-BE49-F238E27FC236}">
                <a16:creationId xmlns:a16="http://schemas.microsoft.com/office/drawing/2014/main" id="{DE48483A-6431-468F-9A9B-CBD3CEC9956E}"/>
              </a:ext>
            </a:extLst>
          </p:cNvPr>
          <p:cNvPicPr>
            <a:picLocks noChangeAspect="1"/>
          </p:cNvPicPr>
          <p:nvPr/>
        </p:nvPicPr>
        <p:blipFill>
          <a:blip r:embed="rId5"/>
          <a:stretch>
            <a:fillRect/>
          </a:stretch>
        </p:blipFill>
        <p:spPr>
          <a:xfrm>
            <a:off x="7877712" y="2154364"/>
            <a:ext cx="4213849" cy="2079497"/>
          </a:xfrm>
          <a:prstGeom prst="rect">
            <a:avLst/>
          </a:prstGeom>
        </p:spPr>
      </p:pic>
      <p:cxnSp>
        <p:nvCxnSpPr>
          <p:cNvPr id="26" name="Connettore 2 25">
            <a:extLst>
              <a:ext uri="{FF2B5EF4-FFF2-40B4-BE49-F238E27FC236}">
                <a16:creationId xmlns:a16="http://schemas.microsoft.com/office/drawing/2014/main" id="{26FAD23A-6E61-4A79-8C81-FDDC587919F7}"/>
              </a:ext>
            </a:extLst>
          </p:cNvPr>
          <p:cNvCxnSpPr>
            <a:cxnSpLocks/>
          </p:cNvCxnSpPr>
          <p:nvPr/>
        </p:nvCxnSpPr>
        <p:spPr>
          <a:xfrm flipV="1">
            <a:off x="5685674" y="1044347"/>
            <a:ext cx="2240079" cy="21497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530B6780-9042-440E-B3EB-52430A846E41}"/>
              </a:ext>
            </a:extLst>
          </p:cNvPr>
          <p:cNvSpPr txBox="1"/>
          <p:nvPr/>
        </p:nvSpPr>
        <p:spPr>
          <a:xfrm>
            <a:off x="4140598" y="1411497"/>
            <a:ext cx="450764" cy="553998"/>
          </a:xfrm>
          <a:prstGeom prst="rect">
            <a:avLst/>
          </a:prstGeom>
          <a:noFill/>
        </p:spPr>
        <p:txBody>
          <a:bodyPr wrap="none" rtlCol="0">
            <a:spAutoFit/>
          </a:bodyPr>
          <a:lstStyle/>
          <a:p>
            <a:r>
              <a:rPr lang="en-US" sz="3000" dirty="0">
                <a:latin typeface="Neutra Text Book Alt" panose="02000000000000000000" pitchFamily="2" charset="0"/>
              </a:rPr>
              <a:t>…</a:t>
            </a:r>
          </a:p>
        </p:txBody>
      </p:sp>
      <p:sp>
        <p:nvSpPr>
          <p:cNvPr id="31" name="CasellaDiTesto 30">
            <a:extLst>
              <a:ext uri="{FF2B5EF4-FFF2-40B4-BE49-F238E27FC236}">
                <a16:creationId xmlns:a16="http://schemas.microsoft.com/office/drawing/2014/main" id="{18FE201A-4192-4895-87A6-C659A75DBB59}"/>
              </a:ext>
            </a:extLst>
          </p:cNvPr>
          <p:cNvSpPr txBox="1"/>
          <p:nvPr/>
        </p:nvSpPr>
        <p:spPr>
          <a:xfrm>
            <a:off x="4251377" y="4361539"/>
            <a:ext cx="450764" cy="553998"/>
          </a:xfrm>
          <a:prstGeom prst="rect">
            <a:avLst/>
          </a:prstGeom>
          <a:noFill/>
        </p:spPr>
        <p:txBody>
          <a:bodyPr wrap="none" rtlCol="0">
            <a:spAutoFit/>
          </a:bodyPr>
          <a:lstStyle/>
          <a:p>
            <a:r>
              <a:rPr lang="en-US" sz="3000" dirty="0">
                <a:latin typeface="Neutra Text Book Alt" panose="02000000000000000000" pitchFamily="2" charset="0"/>
              </a:rPr>
              <a:t>…</a:t>
            </a:r>
          </a:p>
        </p:txBody>
      </p:sp>
      <p:cxnSp>
        <p:nvCxnSpPr>
          <p:cNvPr id="32" name="Connettore 2 31">
            <a:extLst>
              <a:ext uri="{FF2B5EF4-FFF2-40B4-BE49-F238E27FC236}">
                <a16:creationId xmlns:a16="http://schemas.microsoft.com/office/drawing/2014/main" id="{EEB4B15F-C429-4B1A-AD3A-6A3DC2CDB167}"/>
              </a:ext>
            </a:extLst>
          </p:cNvPr>
          <p:cNvCxnSpPr>
            <a:cxnSpLocks/>
            <a:endCxn id="25" idx="1"/>
          </p:cNvCxnSpPr>
          <p:nvPr/>
        </p:nvCxnSpPr>
        <p:spPr>
          <a:xfrm>
            <a:off x="5685674" y="3194112"/>
            <a:ext cx="2192038"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id="{B04F27F2-E35A-4F65-BE0A-E74367BF5E29}"/>
              </a:ext>
            </a:extLst>
          </p:cNvPr>
          <p:cNvSpPr txBox="1"/>
          <p:nvPr/>
        </p:nvSpPr>
        <p:spPr>
          <a:xfrm>
            <a:off x="6107239" y="2746618"/>
            <a:ext cx="1701464" cy="461665"/>
          </a:xfrm>
          <a:prstGeom prst="rect">
            <a:avLst/>
          </a:prstGeom>
          <a:noFill/>
        </p:spPr>
        <p:txBody>
          <a:bodyPr wrap="square">
            <a:spAutoFit/>
          </a:bodyPr>
          <a:lstStyle/>
          <a:p>
            <a:r>
              <a:rPr lang="en-US" sz="2400" b="1" dirty="0">
                <a:latin typeface="Neutra Text Book Alt" panose="02000000000000000000" pitchFamily="2" charset="0"/>
              </a:rPr>
              <a:t>GENERATE</a:t>
            </a:r>
            <a:endParaRPr lang="en-US" sz="2400" b="1" dirty="0"/>
          </a:p>
        </p:txBody>
      </p:sp>
      <p:cxnSp>
        <p:nvCxnSpPr>
          <p:cNvPr id="40" name="Connettore 2 39">
            <a:extLst>
              <a:ext uri="{FF2B5EF4-FFF2-40B4-BE49-F238E27FC236}">
                <a16:creationId xmlns:a16="http://schemas.microsoft.com/office/drawing/2014/main" id="{1800DE43-18F0-4F85-87E7-312D64E56993}"/>
              </a:ext>
            </a:extLst>
          </p:cNvPr>
          <p:cNvCxnSpPr>
            <a:cxnSpLocks/>
            <a:endCxn id="43" idx="1"/>
          </p:cNvCxnSpPr>
          <p:nvPr/>
        </p:nvCxnSpPr>
        <p:spPr>
          <a:xfrm>
            <a:off x="5685674" y="3194113"/>
            <a:ext cx="2192038" cy="22017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3" name="Immagine 42">
            <a:extLst>
              <a:ext uri="{FF2B5EF4-FFF2-40B4-BE49-F238E27FC236}">
                <a16:creationId xmlns:a16="http://schemas.microsoft.com/office/drawing/2014/main" id="{0F823970-B846-47E5-867A-8895BBC7FEEA}"/>
              </a:ext>
            </a:extLst>
          </p:cNvPr>
          <p:cNvPicPr>
            <a:picLocks noChangeAspect="1"/>
          </p:cNvPicPr>
          <p:nvPr/>
        </p:nvPicPr>
        <p:blipFill>
          <a:blip r:embed="rId6"/>
          <a:stretch>
            <a:fillRect/>
          </a:stretch>
        </p:blipFill>
        <p:spPr>
          <a:xfrm>
            <a:off x="7877712" y="4493211"/>
            <a:ext cx="4276736" cy="1805281"/>
          </a:xfrm>
          <a:prstGeom prst="rect">
            <a:avLst/>
          </a:prstGeom>
        </p:spPr>
      </p:pic>
      <p:sp>
        <p:nvSpPr>
          <p:cNvPr id="45" name="CasellaDiTesto 44">
            <a:extLst>
              <a:ext uri="{FF2B5EF4-FFF2-40B4-BE49-F238E27FC236}">
                <a16:creationId xmlns:a16="http://schemas.microsoft.com/office/drawing/2014/main" id="{49D80906-71C9-4666-8B04-712177A4C7FA}"/>
              </a:ext>
            </a:extLst>
          </p:cNvPr>
          <p:cNvSpPr txBox="1"/>
          <p:nvPr/>
        </p:nvSpPr>
        <p:spPr>
          <a:xfrm rot="2740415">
            <a:off x="6399327" y="4217079"/>
            <a:ext cx="1644683" cy="461665"/>
          </a:xfrm>
          <a:prstGeom prst="rect">
            <a:avLst/>
          </a:prstGeom>
          <a:noFill/>
        </p:spPr>
        <p:txBody>
          <a:bodyPr wrap="square">
            <a:spAutoFit/>
          </a:bodyPr>
          <a:lstStyle/>
          <a:p>
            <a:r>
              <a:rPr lang="en-US" sz="2400" b="1" dirty="0">
                <a:latin typeface="Neutra Text Book Alt" panose="02000000000000000000" pitchFamily="2" charset="0"/>
              </a:rPr>
              <a:t>TRANS</a:t>
            </a:r>
            <a:endParaRPr lang="en-US" sz="2400" b="1" dirty="0"/>
          </a:p>
        </p:txBody>
      </p:sp>
      <p:sp>
        <p:nvSpPr>
          <p:cNvPr id="47" name="CasellaDiTesto 46">
            <a:extLst>
              <a:ext uri="{FF2B5EF4-FFF2-40B4-BE49-F238E27FC236}">
                <a16:creationId xmlns:a16="http://schemas.microsoft.com/office/drawing/2014/main" id="{D79FFA12-24D1-4C8A-9CF9-7115ABAFA251}"/>
              </a:ext>
            </a:extLst>
          </p:cNvPr>
          <p:cNvSpPr txBox="1"/>
          <p:nvPr/>
        </p:nvSpPr>
        <p:spPr>
          <a:xfrm>
            <a:off x="3389576" y="1145309"/>
            <a:ext cx="2082621" cy="553998"/>
          </a:xfrm>
          <a:prstGeom prst="rect">
            <a:avLst/>
          </a:prstGeom>
          <a:noFill/>
        </p:spPr>
        <p:txBody>
          <a:bodyPr wrap="none" rtlCol="0">
            <a:spAutoFit/>
          </a:bodyPr>
          <a:lstStyle/>
          <a:p>
            <a:r>
              <a:rPr lang="en-US" sz="3000" dirty="0">
                <a:latin typeface="Neutra Text Book Alt" panose="02000000000000000000" pitchFamily="2" charset="0"/>
              </a:rPr>
              <a:t>MCNP Input</a:t>
            </a:r>
          </a:p>
        </p:txBody>
      </p:sp>
    </p:spTree>
    <p:extLst>
      <p:ext uri="{BB962C8B-B14F-4D97-AF65-F5344CB8AC3E}">
        <p14:creationId xmlns:p14="http://schemas.microsoft.com/office/powerpoint/2010/main" val="49438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5CBBA7C-83BD-4963-BAAB-14307677E83A}"/>
              </a:ext>
            </a:extLst>
          </p:cNvPr>
          <p:cNvSpPr>
            <a:spLocks noGrp="1"/>
          </p:cNvSpPr>
          <p:nvPr>
            <p:ph type="sldNum" sz="quarter" idx="16"/>
          </p:nvPr>
        </p:nvSpPr>
        <p:spPr/>
        <p:txBody>
          <a:bodyPr/>
          <a:lstStyle/>
          <a:p>
            <a:fld id="{7CAF5EFE-6F3C-4265-898F-CEBB67389DB9}" type="slidenum">
              <a:rPr lang="en-GB" smtClean="0"/>
              <a:t>7</a:t>
            </a:fld>
            <a:endParaRPr lang="en-GB"/>
          </a:p>
        </p:txBody>
      </p:sp>
      <p:sp>
        <p:nvSpPr>
          <p:cNvPr id="4" name="Segnaposto testo 3">
            <a:extLst>
              <a:ext uri="{FF2B5EF4-FFF2-40B4-BE49-F238E27FC236}">
                <a16:creationId xmlns:a16="http://schemas.microsoft.com/office/drawing/2014/main" id="{168E83FF-ACEE-495B-8DE1-3A4765E59EB2}"/>
              </a:ext>
            </a:extLst>
          </p:cNvPr>
          <p:cNvSpPr>
            <a:spLocks noGrp="1"/>
          </p:cNvSpPr>
          <p:nvPr>
            <p:ph type="body" sz="quarter" idx="19"/>
          </p:nvPr>
        </p:nvSpPr>
        <p:spPr/>
        <p:txBody>
          <a:bodyPr/>
          <a:lstStyle/>
          <a:p>
            <a:r>
              <a:rPr lang="en-US" dirty="0"/>
              <a:t>What’s new?</a:t>
            </a:r>
          </a:p>
        </p:txBody>
      </p:sp>
      <p:sp>
        <p:nvSpPr>
          <p:cNvPr id="5" name="Segnaposto testo 4">
            <a:extLst>
              <a:ext uri="{FF2B5EF4-FFF2-40B4-BE49-F238E27FC236}">
                <a16:creationId xmlns:a16="http://schemas.microsoft.com/office/drawing/2014/main" id="{A95DC3AA-0AEF-4885-A5B7-0DDDF8654B0D}"/>
              </a:ext>
            </a:extLst>
          </p:cNvPr>
          <p:cNvSpPr>
            <a:spLocks noGrp="1"/>
          </p:cNvSpPr>
          <p:nvPr>
            <p:ph type="body" sz="quarter" idx="20"/>
          </p:nvPr>
        </p:nvSpPr>
        <p:spPr/>
        <p:txBody>
          <a:bodyPr/>
          <a:lstStyle/>
          <a:p>
            <a:r>
              <a:rPr lang="en-US" dirty="0"/>
              <a:t>Utilities</a:t>
            </a:r>
          </a:p>
        </p:txBody>
      </p:sp>
      <p:pic>
        <p:nvPicPr>
          <p:cNvPr id="6" name="Immagine 5">
            <a:extLst>
              <a:ext uri="{FF2B5EF4-FFF2-40B4-BE49-F238E27FC236}">
                <a16:creationId xmlns:a16="http://schemas.microsoft.com/office/drawing/2014/main" id="{1694D6FF-91F1-4230-B512-9EBEDC367E7A}"/>
              </a:ext>
            </a:extLst>
          </p:cNvPr>
          <p:cNvPicPr>
            <a:picLocks noChangeAspect="1"/>
          </p:cNvPicPr>
          <p:nvPr/>
        </p:nvPicPr>
        <p:blipFill>
          <a:blip r:embed="rId2"/>
          <a:stretch>
            <a:fillRect/>
          </a:stretch>
        </p:blipFill>
        <p:spPr>
          <a:xfrm>
            <a:off x="1306776" y="1190912"/>
            <a:ext cx="9286875" cy="790575"/>
          </a:xfrm>
          <a:prstGeom prst="rect">
            <a:avLst/>
          </a:prstGeom>
        </p:spPr>
      </p:pic>
      <p:sp>
        <p:nvSpPr>
          <p:cNvPr id="8" name="CasellaDiTesto 7">
            <a:extLst>
              <a:ext uri="{FF2B5EF4-FFF2-40B4-BE49-F238E27FC236}">
                <a16:creationId xmlns:a16="http://schemas.microsoft.com/office/drawing/2014/main" id="{B5B991F5-2CB2-4337-8282-0BBB8F553291}"/>
              </a:ext>
            </a:extLst>
          </p:cNvPr>
          <p:cNvSpPr txBox="1"/>
          <p:nvPr/>
        </p:nvSpPr>
        <p:spPr>
          <a:xfrm>
            <a:off x="4971818" y="684500"/>
            <a:ext cx="1461434" cy="461665"/>
          </a:xfrm>
          <a:prstGeom prst="rect">
            <a:avLst/>
          </a:prstGeom>
          <a:noFill/>
        </p:spPr>
        <p:txBody>
          <a:bodyPr wrap="square">
            <a:spAutoFit/>
          </a:bodyPr>
          <a:lstStyle/>
          <a:p>
            <a:r>
              <a:rPr lang="en-US" sz="2400" b="1" dirty="0">
                <a:latin typeface="Neutra Text Book Alt" panose="02000000000000000000" pitchFamily="2" charset="0"/>
              </a:rPr>
              <a:t>PRINTLIB</a:t>
            </a:r>
            <a:endParaRPr lang="en-US" sz="2400" b="1" dirty="0"/>
          </a:p>
        </p:txBody>
      </p:sp>
      <p:pic>
        <p:nvPicPr>
          <p:cNvPr id="9" name="Immagine 8">
            <a:extLst>
              <a:ext uri="{FF2B5EF4-FFF2-40B4-BE49-F238E27FC236}">
                <a16:creationId xmlns:a16="http://schemas.microsoft.com/office/drawing/2014/main" id="{DB34B7B4-638A-4D1D-9A28-817A9CC9AD2F}"/>
              </a:ext>
            </a:extLst>
          </p:cNvPr>
          <p:cNvPicPr>
            <a:picLocks noChangeAspect="1"/>
          </p:cNvPicPr>
          <p:nvPr/>
        </p:nvPicPr>
        <p:blipFill>
          <a:blip r:embed="rId3"/>
          <a:stretch>
            <a:fillRect/>
          </a:stretch>
        </p:blipFill>
        <p:spPr>
          <a:xfrm>
            <a:off x="3403339" y="2656194"/>
            <a:ext cx="4875636" cy="4065281"/>
          </a:xfrm>
          <a:prstGeom prst="rect">
            <a:avLst/>
          </a:prstGeom>
        </p:spPr>
      </p:pic>
      <p:sp>
        <p:nvSpPr>
          <p:cNvPr id="11" name="CasellaDiTesto 10">
            <a:extLst>
              <a:ext uri="{FF2B5EF4-FFF2-40B4-BE49-F238E27FC236}">
                <a16:creationId xmlns:a16="http://schemas.microsoft.com/office/drawing/2014/main" id="{D3274477-F50B-473D-923B-9F299A169C60}"/>
              </a:ext>
            </a:extLst>
          </p:cNvPr>
          <p:cNvSpPr txBox="1"/>
          <p:nvPr/>
        </p:nvSpPr>
        <p:spPr>
          <a:xfrm>
            <a:off x="4971818" y="2233977"/>
            <a:ext cx="1553419" cy="461665"/>
          </a:xfrm>
          <a:prstGeom prst="rect">
            <a:avLst/>
          </a:prstGeom>
          <a:noFill/>
        </p:spPr>
        <p:txBody>
          <a:bodyPr wrap="square">
            <a:spAutoFit/>
          </a:bodyPr>
          <a:lstStyle/>
          <a:p>
            <a:r>
              <a:rPr lang="en-US" sz="2400" b="1" dirty="0">
                <a:latin typeface="Neutra Text Book Alt" panose="02000000000000000000" pitchFamily="2" charset="0"/>
              </a:rPr>
              <a:t>PRINTMAT</a:t>
            </a:r>
            <a:endParaRPr lang="en-US" sz="2400" b="1" dirty="0"/>
          </a:p>
        </p:txBody>
      </p:sp>
      <p:pic>
        <p:nvPicPr>
          <p:cNvPr id="13" name="Immagine 12">
            <a:extLst>
              <a:ext uri="{FF2B5EF4-FFF2-40B4-BE49-F238E27FC236}">
                <a16:creationId xmlns:a16="http://schemas.microsoft.com/office/drawing/2014/main" id="{80F41E9B-6771-41A1-AFF9-2D7C405FA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2438" y="4264943"/>
            <a:ext cx="455765" cy="423891"/>
          </a:xfrm>
          <a:prstGeom prst="rect">
            <a:avLst/>
          </a:prstGeom>
        </p:spPr>
      </p:pic>
    </p:spTree>
    <p:extLst>
      <p:ext uri="{BB962C8B-B14F-4D97-AF65-F5344CB8AC3E}">
        <p14:creationId xmlns:p14="http://schemas.microsoft.com/office/powerpoint/2010/main" val="1727632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E20BBBF-8C5E-45F1-9CD4-37D199C6394F}"/>
              </a:ext>
            </a:extLst>
          </p:cNvPr>
          <p:cNvSpPr>
            <a:spLocks noGrp="1"/>
          </p:cNvSpPr>
          <p:nvPr>
            <p:ph type="sldNum" sz="quarter" idx="16"/>
          </p:nvPr>
        </p:nvSpPr>
        <p:spPr/>
        <p:txBody>
          <a:bodyPr/>
          <a:lstStyle/>
          <a:p>
            <a:fld id="{7CAF5EFE-6F3C-4265-898F-CEBB67389DB9}" type="slidenum">
              <a:rPr lang="en-GB" smtClean="0"/>
              <a:t>8</a:t>
            </a:fld>
            <a:endParaRPr lang="en-GB"/>
          </a:p>
        </p:txBody>
      </p:sp>
      <p:sp>
        <p:nvSpPr>
          <p:cNvPr id="4" name="Segnaposto testo 3">
            <a:extLst>
              <a:ext uri="{FF2B5EF4-FFF2-40B4-BE49-F238E27FC236}">
                <a16:creationId xmlns:a16="http://schemas.microsoft.com/office/drawing/2014/main" id="{F6880157-B304-4060-A6EE-2E89D4F0F30F}"/>
              </a:ext>
            </a:extLst>
          </p:cNvPr>
          <p:cNvSpPr>
            <a:spLocks noGrp="1"/>
          </p:cNvSpPr>
          <p:nvPr>
            <p:ph type="body" sz="quarter" idx="19"/>
          </p:nvPr>
        </p:nvSpPr>
        <p:spPr/>
        <p:txBody>
          <a:bodyPr/>
          <a:lstStyle/>
          <a:p>
            <a:r>
              <a:rPr lang="en-US" dirty="0"/>
              <a:t>What’s new?</a:t>
            </a:r>
          </a:p>
        </p:txBody>
      </p:sp>
      <p:sp>
        <p:nvSpPr>
          <p:cNvPr id="5" name="Segnaposto testo 4">
            <a:extLst>
              <a:ext uri="{FF2B5EF4-FFF2-40B4-BE49-F238E27FC236}">
                <a16:creationId xmlns:a16="http://schemas.microsoft.com/office/drawing/2014/main" id="{0512C7B2-CBB4-40AD-93A9-0487D7826F34}"/>
              </a:ext>
            </a:extLst>
          </p:cNvPr>
          <p:cNvSpPr>
            <a:spLocks noGrp="1"/>
          </p:cNvSpPr>
          <p:nvPr>
            <p:ph type="body" sz="quarter" idx="20"/>
          </p:nvPr>
        </p:nvSpPr>
        <p:spPr/>
        <p:txBody>
          <a:bodyPr/>
          <a:lstStyle/>
          <a:p>
            <a:r>
              <a:rPr lang="en-US" dirty="0"/>
              <a:t>Excel Output</a:t>
            </a:r>
          </a:p>
        </p:txBody>
      </p:sp>
      <p:pic>
        <p:nvPicPr>
          <p:cNvPr id="8" name="Immagine 7">
            <a:extLst>
              <a:ext uri="{FF2B5EF4-FFF2-40B4-BE49-F238E27FC236}">
                <a16:creationId xmlns:a16="http://schemas.microsoft.com/office/drawing/2014/main" id="{86FDCC5A-D03A-4EC1-9F2E-CE21A8C340A1}"/>
              </a:ext>
            </a:extLst>
          </p:cNvPr>
          <p:cNvPicPr>
            <a:picLocks noChangeAspect="1"/>
          </p:cNvPicPr>
          <p:nvPr/>
        </p:nvPicPr>
        <p:blipFill>
          <a:blip r:embed="rId2"/>
          <a:stretch>
            <a:fillRect/>
          </a:stretch>
        </p:blipFill>
        <p:spPr>
          <a:xfrm>
            <a:off x="1895764" y="5134414"/>
            <a:ext cx="10172446" cy="1648531"/>
          </a:xfrm>
          <a:prstGeom prst="rect">
            <a:avLst/>
          </a:prstGeom>
        </p:spPr>
      </p:pic>
      <p:sp>
        <p:nvSpPr>
          <p:cNvPr id="10" name="CasellaDiTesto 9">
            <a:extLst>
              <a:ext uri="{FF2B5EF4-FFF2-40B4-BE49-F238E27FC236}">
                <a16:creationId xmlns:a16="http://schemas.microsoft.com/office/drawing/2014/main" id="{CC6DD5BA-16D5-47A0-90B7-EE05C3B401BB}"/>
              </a:ext>
            </a:extLst>
          </p:cNvPr>
          <p:cNvSpPr txBox="1"/>
          <p:nvPr/>
        </p:nvSpPr>
        <p:spPr>
          <a:xfrm>
            <a:off x="328483" y="5041069"/>
            <a:ext cx="1567281" cy="1015663"/>
          </a:xfrm>
          <a:prstGeom prst="rect">
            <a:avLst/>
          </a:prstGeom>
          <a:noFill/>
        </p:spPr>
        <p:txBody>
          <a:bodyPr wrap="square" rtlCol="0">
            <a:spAutoFit/>
          </a:bodyPr>
          <a:lstStyle/>
          <a:p>
            <a:pPr algn="ctr"/>
            <a:r>
              <a:rPr lang="en-US" sz="2000" b="1" dirty="0">
                <a:solidFill>
                  <a:srgbClr val="FF0000"/>
                </a:solidFill>
                <a:latin typeface="Neutra Text Book Alt" panose="02000000000000000000" pitchFamily="2" charset="0"/>
              </a:rPr>
              <a:t>Introduced a comparison summary </a:t>
            </a:r>
          </a:p>
        </p:txBody>
      </p:sp>
      <p:pic>
        <p:nvPicPr>
          <p:cNvPr id="11" name="Immagine 10">
            <a:extLst>
              <a:ext uri="{FF2B5EF4-FFF2-40B4-BE49-F238E27FC236}">
                <a16:creationId xmlns:a16="http://schemas.microsoft.com/office/drawing/2014/main" id="{66724FE2-248A-4E4D-9311-0C2AF98C7D6B}"/>
              </a:ext>
            </a:extLst>
          </p:cNvPr>
          <p:cNvPicPr>
            <a:picLocks noChangeAspect="1"/>
          </p:cNvPicPr>
          <p:nvPr/>
        </p:nvPicPr>
        <p:blipFill>
          <a:blip r:embed="rId3"/>
          <a:stretch>
            <a:fillRect/>
          </a:stretch>
        </p:blipFill>
        <p:spPr>
          <a:xfrm>
            <a:off x="1723983" y="1381215"/>
            <a:ext cx="5077806" cy="1346308"/>
          </a:xfrm>
          <a:prstGeom prst="rect">
            <a:avLst/>
          </a:prstGeom>
        </p:spPr>
      </p:pic>
      <p:pic>
        <p:nvPicPr>
          <p:cNvPr id="12" name="Immagine 11">
            <a:extLst>
              <a:ext uri="{FF2B5EF4-FFF2-40B4-BE49-F238E27FC236}">
                <a16:creationId xmlns:a16="http://schemas.microsoft.com/office/drawing/2014/main" id="{B4CB2A58-4086-4FE8-9666-81F518444525}"/>
              </a:ext>
            </a:extLst>
          </p:cNvPr>
          <p:cNvPicPr>
            <a:picLocks noChangeAspect="1"/>
          </p:cNvPicPr>
          <p:nvPr/>
        </p:nvPicPr>
        <p:blipFill>
          <a:blip r:embed="rId4"/>
          <a:stretch>
            <a:fillRect/>
          </a:stretch>
        </p:blipFill>
        <p:spPr>
          <a:xfrm>
            <a:off x="7168439" y="1397125"/>
            <a:ext cx="3700146" cy="1143980"/>
          </a:xfrm>
          <a:prstGeom prst="rect">
            <a:avLst/>
          </a:prstGeom>
        </p:spPr>
      </p:pic>
      <p:pic>
        <p:nvPicPr>
          <p:cNvPr id="13" name="Immagine 12">
            <a:extLst>
              <a:ext uri="{FF2B5EF4-FFF2-40B4-BE49-F238E27FC236}">
                <a16:creationId xmlns:a16="http://schemas.microsoft.com/office/drawing/2014/main" id="{39730874-DFC6-4ABD-8608-3D1DA0A6AD0C}"/>
              </a:ext>
            </a:extLst>
          </p:cNvPr>
          <p:cNvPicPr>
            <a:picLocks noChangeAspect="1"/>
          </p:cNvPicPr>
          <p:nvPr/>
        </p:nvPicPr>
        <p:blipFill>
          <a:blip r:embed="rId5"/>
          <a:stretch>
            <a:fillRect/>
          </a:stretch>
        </p:blipFill>
        <p:spPr>
          <a:xfrm>
            <a:off x="2541496" y="3563401"/>
            <a:ext cx="3246723" cy="1311270"/>
          </a:xfrm>
          <a:prstGeom prst="rect">
            <a:avLst/>
          </a:prstGeom>
        </p:spPr>
      </p:pic>
      <p:sp>
        <p:nvSpPr>
          <p:cNvPr id="15" name="CasellaDiTesto 14">
            <a:extLst>
              <a:ext uri="{FF2B5EF4-FFF2-40B4-BE49-F238E27FC236}">
                <a16:creationId xmlns:a16="http://schemas.microsoft.com/office/drawing/2014/main" id="{31DE5D44-4D91-4695-8EF9-427402502394}"/>
              </a:ext>
            </a:extLst>
          </p:cNvPr>
          <p:cNvSpPr txBox="1"/>
          <p:nvPr/>
        </p:nvSpPr>
        <p:spPr>
          <a:xfrm>
            <a:off x="3508466" y="431105"/>
            <a:ext cx="1508839" cy="707886"/>
          </a:xfrm>
          <a:prstGeom prst="rect">
            <a:avLst/>
          </a:prstGeom>
          <a:noFill/>
        </p:spPr>
        <p:txBody>
          <a:bodyPr wrap="square" rtlCol="0">
            <a:spAutoFit/>
          </a:bodyPr>
          <a:lstStyle/>
          <a:p>
            <a:r>
              <a:rPr lang="en-US" sz="2000" b="1" dirty="0">
                <a:latin typeface="Neutra Text Book Alt" panose="02000000000000000000" pitchFamily="2" charset="0"/>
              </a:rPr>
              <a:t>Comparison</a:t>
            </a:r>
          </a:p>
          <a:p>
            <a:pPr algn="ctr"/>
            <a:r>
              <a:rPr lang="en-US" sz="2000" b="1" dirty="0">
                <a:latin typeface="Neutra Text Book Alt" panose="02000000000000000000" pitchFamily="2" charset="0"/>
              </a:rPr>
              <a:t>Sheet</a:t>
            </a:r>
          </a:p>
        </p:txBody>
      </p:sp>
      <p:sp>
        <p:nvSpPr>
          <p:cNvPr id="17" name="CasellaDiTesto 16">
            <a:extLst>
              <a:ext uri="{FF2B5EF4-FFF2-40B4-BE49-F238E27FC236}">
                <a16:creationId xmlns:a16="http://schemas.microsoft.com/office/drawing/2014/main" id="{971B0E28-9F95-42C1-B56F-1B294A37C06C}"/>
              </a:ext>
            </a:extLst>
          </p:cNvPr>
          <p:cNvSpPr txBox="1"/>
          <p:nvPr/>
        </p:nvSpPr>
        <p:spPr>
          <a:xfrm>
            <a:off x="8200072" y="549049"/>
            <a:ext cx="1636880" cy="707886"/>
          </a:xfrm>
          <a:prstGeom prst="rect">
            <a:avLst/>
          </a:prstGeom>
          <a:noFill/>
        </p:spPr>
        <p:txBody>
          <a:bodyPr wrap="square" rtlCol="0">
            <a:spAutoFit/>
          </a:bodyPr>
          <a:lstStyle/>
          <a:p>
            <a:r>
              <a:rPr lang="en-US" sz="2000" b="1" dirty="0">
                <a:latin typeface="Neutra Text Book Alt" panose="02000000000000000000" pitchFamily="2" charset="0"/>
              </a:rPr>
              <a:t>Consistency checks Sheet</a:t>
            </a:r>
          </a:p>
        </p:txBody>
      </p:sp>
      <p:sp>
        <p:nvSpPr>
          <p:cNvPr id="19" name="CasellaDiTesto 18">
            <a:extLst>
              <a:ext uri="{FF2B5EF4-FFF2-40B4-BE49-F238E27FC236}">
                <a16:creationId xmlns:a16="http://schemas.microsoft.com/office/drawing/2014/main" id="{6206D27D-8398-4884-9D8A-D43D5E70258A}"/>
              </a:ext>
            </a:extLst>
          </p:cNvPr>
          <p:cNvSpPr txBox="1"/>
          <p:nvPr/>
        </p:nvSpPr>
        <p:spPr>
          <a:xfrm>
            <a:off x="3192177" y="2905494"/>
            <a:ext cx="1945363" cy="707886"/>
          </a:xfrm>
          <a:prstGeom prst="rect">
            <a:avLst/>
          </a:prstGeom>
          <a:noFill/>
        </p:spPr>
        <p:txBody>
          <a:bodyPr wrap="square" rtlCol="0">
            <a:spAutoFit/>
          </a:bodyPr>
          <a:lstStyle/>
          <a:p>
            <a:r>
              <a:rPr lang="en-US" sz="2000" b="1" dirty="0">
                <a:latin typeface="Neutra Text Book Alt" panose="02000000000000000000" pitchFamily="2" charset="0"/>
              </a:rPr>
              <a:t>Statistical Errors</a:t>
            </a:r>
          </a:p>
          <a:p>
            <a:pPr algn="ctr"/>
            <a:r>
              <a:rPr lang="en-US" sz="2000" b="1" dirty="0">
                <a:latin typeface="Neutra Text Book Alt" panose="02000000000000000000" pitchFamily="2" charset="0"/>
              </a:rPr>
              <a:t>Sheet</a:t>
            </a:r>
          </a:p>
        </p:txBody>
      </p:sp>
      <p:pic>
        <p:nvPicPr>
          <p:cNvPr id="20" name="Immagine 19">
            <a:extLst>
              <a:ext uri="{FF2B5EF4-FFF2-40B4-BE49-F238E27FC236}">
                <a16:creationId xmlns:a16="http://schemas.microsoft.com/office/drawing/2014/main" id="{1AA56257-0C88-435C-87A9-955C5342F9F4}"/>
              </a:ext>
            </a:extLst>
          </p:cNvPr>
          <p:cNvPicPr>
            <a:picLocks noChangeAspect="1"/>
          </p:cNvPicPr>
          <p:nvPr/>
        </p:nvPicPr>
        <p:blipFill>
          <a:blip r:embed="rId6"/>
          <a:stretch>
            <a:fillRect/>
          </a:stretch>
        </p:blipFill>
        <p:spPr>
          <a:xfrm>
            <a:off x="7012105" y="3471737"/>
            <a:ext cx="3784528" cy="1402934"/>
          </a:xfrm>
          <a:prstGeom prst="rect">
            <a:avLst/>
          </a:prstGeom>
        </p:spPr>
      </p:pic>
      <p:sp>
        <p:nvSpPr>
          <p:cNvPr id="22" name="CasellaDiTesto 21">
            <a:extLst>
              <a:ext uri="{FF2B5EF4-FFF2-40B4-BE49-F238E27FC236}">
                <a16:creationId xmlns:a16="http://schemas.microsoft.com/office/drawing/2014/main" id="{FCDBE484-A85F-4855-925E-33D653518461}"/>
              </a:ext>
            </a:extLst>
          </p:cNvPr>
          <p:cNvSpPr txBox="1"/>
          <p:nvPr/>
        </p:nvSpPr>
        <p:spPr>
          <a:xfrm>
            <a:off x="7617205" y="2848086"/>
            <a:ext cx="2978859" cy="707886"/>
          </a:xfrm>
          <a:prstGeom prst="rect">
            <a:avLst/>
          </a:prstGeom>
          <a:noFill/>
        </p:spPr>
        <p:txBody>
          <a:bodyPr wrap="square" rtlCol="0">
            <a:spAutoFit/>
          </a:bodyPr>
          <a:lstStyle/>
          <a:p>
            <a:pPr algn="ctr"/>
            <a:r>
              <a:rPr lang="en-US" sz="2000" b="1" dirty="0">
                <a:solidFill>
                  <a:srgbClr val="FF0000"/>
                </a:solidFill>
                <a:latin typeface="Neutra Text Book Alt" panose="02000000000000000000" pitchFamily="2" charset="0"/>
              </a:rPr>
              <a:t>Introduced 10 MCNP Statistical Checks Sheet</a:t>
            </a:r>
          </a:p>
        </p:txBody>
      </p:sp>
    </p:spTree>
    <p:extLst>
      <p:ext uri="{BB962C8B-B14F-4D97-AF65-F5344CB8AC3E}">
        <p14:creationId xmlns:p14="http://schemas.microsoft.com/office/powerpoint/2010/main" val="108206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8D1F2E0-2121-4EF3-B2A9-A6BCF6EFC929}"/>
              </a:ext>
            </a:extLst>
          </p:cNvPr>
          <p:cNvSpPr>
            <a:spLocks noGrp="1"/>
          </p:cNvSpPr>
          <p:nvPr>
            <p:ph type="sldNum" sz="quarter" idx="16"/>
          </p:nvPr>
        </p:nvSpPr>
        <p:spPr>
          <a:xfrm>
            <a:off x="9129584" y="6356350"/>
            <a:ext cx="2743200" cy="365125"/>
          </a:xfrm>
        </p:spPr>
        <p:txBody>
          <a:bodyPr/>
          <a:lstStyle/>
          <a:p>
            <a:fld id="{7CAF5EFE-6F3C-4265-898F-CEBB67389DB9}" type="slidenum">
              <a:rPr lang="en-GB" smtClean="0"/>
              <a:t>9</a:t>
            </a:fld>
            <a:endParaRPr lang="en-GB"/>
          </a:p>
        </p:txBody>
      </p:sp>
      <p:sp>
        <p:nvSpPr>
          <p:cNvPr id="4" name="Segnaposto testo 3">
            <a:extLst>
              <a:ext uri="{FF2B5EF4-FFF2-40B4-BE49-F238E27FC236}">
                <a16:creationId xmlns:a16="http://schemas.microsoft.com/office/drawing/2014/main" id="{04F692BB-53CA-4006-8127-FE059D493BEA}"/>
              </a:ext>
            </a:extLst>
          </p:cNvPr>
          <p:cNvSpPr>
            <a:spLocks noGrp="1"/>
          </p:cNvSpPr>
          <p:nvPr>
            <p:ph type="body" sz="quarter" idx="19"/>
          </p:nvPr>
        </p:nvSpPr>
        <p:spPr/>
        <p:txBody>
          <a:bodyPr/>
          <a:lstStyle/>
          <a:p>
            <a:r>
              <a:rPr lang="en-US" dirty="0"/>
              <a:t>What’s new?</a:t>
            </a:r>
          </a:p>
        </p:txBody>
      </p:sp>
      <p:sp>
        <p:nvSpPr>
          <p:cNvPr id="5" name="Segnaposto testo 4">
            <a:extLst>
              <a:ext uri="{FF2B5EF4-FFF2-40B4-BE49-F238E27FC236}">
                <a16:creationId xmlns:a16="http://schemas.microsoft.com/office/drawing/2014/main" id="{654BB25C-1956-4AB1-8A4F-5A26F28F227F}"/>
              </a:ext>
            </a:extLst>
          </p:cNvPr>
          <p:cNvSpPr>
            <a:spLocks noGrp="1"/>
          </p:cNvSpPr>
          <p:nvPr>
            <p:ph type="body" sz="quarter" idx="20"/>
          </p:nvPr>
        </p:nvSpPr>
        <p:spPr/>
        <p:txBody>
          <a:bodyPr/>
          <a:lstStyle/>
          <a:p>
            <a:r>
              <a:rPr lang="en-US" dirty="0"/>
              <a:t>Benchmarks</a:t>
            </a:r>
          </a:p>
        </p:txBody>
      </p:sp>
      <p:pic>
        <p:nvPicPr>
          <p:cNvPr id="6" name="Immagine 5">
            <a:extLst>
              <a:ext uri="{FF2B5EF4-FFF2-40B4-BE49-F238E27FC236}">
                <a16:creationId xmlns:a16="http://schemas.microsoft.com/office/drawing/2014/main" id="{0088DF4F-A2C2-4A9B-A168-36B8379861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419" y="2526712"/>
            <a:ext cx="1966905" cy="1921078"/>
          </a:xfrm>
          <a:prstGeom prst="rect">
            <a:avLst/>
          </a:prstGeom>
          <a:noFill/>
        </p:spPr>
      </p:pic>
      <p:sp>
        <p:nvSpPr>
          <p:cNvPr id="7" name="CasellaDiTesto 6">
            <a:extLst>
              <a:ext uri="{FF2B5EF4-FFF2-40B4-BE49-F238E27FC236}">
                <a16:creationId xmlns:a16="http://schemas.microsoft.com/office/drawing/2014/main" id="{E51D8C95-CEC3-4A92-A791-3C0B8F48F220}"/>
              </a:ext>
            </a:extLst>
          </p:cNvPr>
          <p:cNvSpPr txBox="1"/>
          <p:nvPr/>
        </p:nvSpPr>
        <p:spPr>
          <a:xfrm>
            <a:off x="2593802" y="2961678"/>
            <a:ext cx="2981974" cy="923330"/>
          </a:xfrm>
          <a:prstGeom prst="rect">
            <a:avLst/>
          </a:prstGeom>
          <a:noFill/>
        </p:spPr>
        <p:txBody>
          <a:bodyPr wrap="square" rtlCol="0">
            <a:spAutoFit/>
          </a:bodyPr>
          <a:lstStyle/>
          <a:p>
            <a:r>
              <a:rPr lang="en-US" b="1" dirty="0">
                <a:latin typeface="Neutra Text Book Alt" panose="02000000000000000000" pitchFamily="2" charset="0"/>
              </a:rPr>
              <a:t>Sphere “leakage”</a:t>
            </a:r>
            <a:r>
              <a:rPr lang="en-US" dirty="0">
                <a:latin typeface="Neutra Text Book Alt" panose="02000000000000000000" pitchFamily="2" charset="0"/>
              </a:rPr>
              <a:t> computational benchmark is now finalized.</a:t>
            </a:r>
          </a:p>
        </p:txBody>
      </p:sp>
      <p:pic>
        <p:nvPicPr>
          <p:cNvPr id="8" name="Immagine 7">
            <a:extLst>
              <a:ext uri="{FF2B5EF4-FFF2-40B4-BE49-F238E27FC236}">
                <a16:creationId xmlns:a16="http://schemas.microsoft.com/office/drawing/2014/main" id="{5DA1239F-FC2D-4797-8204-670E7951F1B8}"/>
              </a:ext>
            </a:extLst>
          </p:cNvPr>
          <p:cNvPicPr>
            <a:picLocks noChangeAspect="1"/>
          </p:cNvPicPr>
          <p:nvPr/>
        </p:nvPicPr>
        <p:blipFill>
          <a:blip r:embed="rId3"/>
          <a:stretch>
            <a:fillRect/>
          </a:stretch>
        </p:blipFill>
        <p:spPr>
          <a:xfrm>
            <a:off x="357674" y="4667423"/>
            <a:ext cx="2010662" cy="2027277"/>
          </a:xfrm>
          <a:prstGeom prst="rect">
            <a:avLst/>
          </a:prstGeom>
        </p:spPr>
      </p:pic>
      <p:sp>
        <p:nvSpPr>
          <p:cNvPr id="10" name="CasellaDiTesto 9">
            <a:extLst>
              <a:ext uri="{FF2B5EF4-FFF2-40B4-BE49-F238E27FC236}">
                <a16:creationId xmlns:a16="http://schemas.microsoft.com/office/drawing/2014/main" id="{B52CE459-96B6-4C2F-BCEF-6ECC3D4592EB}"/>
              </a:ext>
            </a:extLst>
          </p:cNvPr>
          <p:cNvSpPr txBox="1"/>
          <p:nvPr/>
        </p:nvSpPr>
        <p:spPr>
          <a:xfrm>
            <a:off x="2604119" y="5063986"/>
            <a:ext cx="3457437" cy="923330"/>
          </a:xfrm>
          <a:prstGeom prst="rect">
            <a:avLst/>
          </a:prstGeom>
          <a:noFill/>
        </p:spPr>
        <p:txBody>
          <a:bodyPr wrap="square" rtlCol="0">
            <a:spAutoFit/>
          </a:bodyPr>
          <a:lstStyle/>
          <a:p>
            <a:r>
              <a:rPr lang="en-US" b="1" dirty="0">
                <a:latin typeface="Neutra Text Book Alt" panose="02000000000000000000" pitchFamily="2" charset="0"/>
              </a:rPr>
              <a:t>ITER 1D Cylindrical </a:t>
            </a:r>
            <a:r>
              <a:rPr lang="en-US" dirty="0">
                <a:latin typeface="Neutra Text Book Alt" panose="02000000000000000000" pitchFamily="2" charset="0"/>
              </a:rPr>
              <a:t>calculation computational benchmark has been implemented. </a:t>
            </a:r>
          </a:p>
        </p:txBody>
      </p:sp>
      <p:sp>
        <p:nvSpPr>
          <p:cNvPr id="11" name="CasellaDiTesto 10">
            <a:extLst>
              <a:ext uri="{FF2B5EF4-FFF2-40B4-BE49-F238E27FC236}">
                <a16:creationId xmlns:a16="http://schemas.microsoft.com/office/drawing/2014/main" id="{93A785B3-B7A0-4F47-9E86-1DE2FBCA37C0}"/>
              </a:ext>
            </a:extLst>
          </p:cNvPr>
          <p:cNvSpPr txBox="1"/>
          <p:nvPr/>
        </p:nvSpPr>
        <p:spPr>
          <a:xfrm>
            <a:off x="2069658" y="1176165"/>
            <a:ext cx="1893815" cy="369332"/>
          </a:xfrm>
          <a:prstGeom prst="rect">
            <a:avLst/>
          </a:prstGeom>
          <a:noFill/>
        </p:spPr>
        <p:txBody>
          <a:bodyPr wrap="square">
            <a:spAutoFit/>
          </a:bodyPr>
          <a:lstStyle/>
          <a:p>
            <a:r>
              <a:rPr lang="en-US" sz="1800" b="1" dirty="0">
                <a:latin typeface="Neutra Text Book Alt" panose="02000000000000000000" pitchFamily="2" charset="0"/>
              </a:rPr>
              <a:t>COMPUTATIONAL</a:t>
            </a:r>
            <a:endParaRPr lang="en-US" dirty="0"/>
          </a:p>
        </p:txBody>
      </p:sp>
      <p:cxnSp>
        <p:nvCxnSpPr>
          <p:cNvPr id="15" name="Connettore diritto 14">
            <a:extLst>
              <a:ext uri="{FF2B5EF4-FFF2-40B4-BE49-F238E27FC236}">
                <a16:creationId xmlns:a16="http://schemas.microsoft.com/office/drawing/2014/main" id="{E375610F-F7EC-401F-A1A4-C04BBC17A23A}"/>
              </a:ext>
            </a:extLst>
          </p:cNvPr>
          <p:cNvCxnSpPr>
            <a:cxnSpLocks/>
          </p:cNvCxnSpPr>
          <p:nvPr/>
        </p:nvCxnSpPr>
        <p:spPr>
          <a:xfrm>
            <a:off x="5983350" y="1165334"/>
            <a:ext cx="0" cy="5439348"/>
          </a:xfrm>
          <a:prstGeom prst="line">
            <a:avLst/>
          </a:prstGeom>
          <a:ln w="38100">
            <a:solidFill>
              <a:srgbClr val="A92A30"/>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1C4B6827-FA75-4F70-95C5-E688875DC356}"/>
              </a:ext>
            </a:extLst>
          </p:cNvPr>
          <p:cNvSpPr txBox="1"/>
          <p:nvPr/>
        </p:nvSpPr>
        <p:spPr>
          <a:xfrm>
            <a:off x="8182677" y="1282127"/>
            <a:ext cx="1893815" cy="369332"/>
          </a:xfrm>
          <a:prstGeom prst="rect">
            <a:avLst/>
          </a:prstGeom>
          <a:noFill/>
        </p:spPr>
        <p:txBody>
          <a:bodyPr wrap="square">
            <a:spAutoFit/>
          </a:bodyPr>
          <a:lstStyle/>
          <a:p>
            <a:r>
              <a:rPr lang="en-US" sz="1800" b="1" dirty="0">
                <a:latin typeface="Neutra Text Book Alt" panose="02000000000000000000" pitchFamily="2" charset="0"/>
              </a:rPr>
              <a:t>EXPERIMENTAL</a:t>
            </a:r>
            <a:endParaRPr lang="en-US" dirty="0"/>
          </a:p>
        </p:txBody>
      </p:sp>
      <p:sp>
        <p:nvSpPr>
          <p:cNvPr id="18" name="CasellaDiTesto 17">
            <a:extLst>
              <a:ext uri="{FF2B5EF4-FFF2-40B4-BE49-F238E27FC236}">
                <a16:creationId xmlns:a16="http://schemas.microsoft.com/office/drawing/2014/main" id="{A05EBC1C-7DD7-4C25-A4A4-74CAB27AC32C}"/>
              </a:ext>
            </a:extLst>
          </p:cNvPr>
          <p:cNvSpPr txBox="1"/>
          <p:nvPr/>
        </p:nvSpPr>
        <p:spPr>
          <a:xfrm>
            <a:off x="264656" y="1651459"/>
            <a:ext cx="5601749" cy="646331"/>
          </a:xfrm>
          <a:prstGeom prst="rect">
            <a:avLst/>
          </a:prstGeom>
          <a:noFill/>
        </p:spPr>
        <p:txBody>
          <a:bodyPr wrap="square">
            <a:spAutoFit/>
          </a:bodyPr>
          <a:lstStyle/>
          <a:p>
            <a:r>
              <a:rPr lang="en-US" dirty="0">
                <a:latin typeface="Neutra Text Book Alt" panose="02000000000000000000" pitchFamily="2" charset="0"/>
              </a:rPr>
              <a:t>The capability to add computational benchmarks </a:t>
            </a:r>
            <a:r>
              <a:rPr lang="en-US" u="sng" dirty="0">
                <a:latin typeface="Neutra Text Book Alt" panose="02000000000000000000" pitchFamily="2" charset="0"/>
              </a:rPr>
              <a:t>without the need of further coding</a:t>
            </a:r>
            <a:r>
              <a:rPr lang="en-US" dirty="0">
                <a:latin typeface="Neutra Text Book Alt" panose="02000000000000000000" pitchFamily="2" charset="0"/>
              </a:rPr>
              <a:t> has been implemented.</a:t>
            </a:r>
            <a:endParaRPr lang="en-US" dirty="0"/>
          </a:p>
        </p:txBody>
      </p:sp>
      <p:sp>
        <p:nvSpPr>
          <p:cNvPr id="19" name="CasellaDiTesto 18">
            <a:extLst>
              <a:ext uri="{FF2B5EF4-FFF2-40B4-BE49-F238E27FC236}">
                <a16:creationId xmlns:a16="http://schemas.microsoft.com/office/drawing/2014/main" id="{5350D24E-CEE3-45A5-AEC2-949DC8D9C06B}"/>
              </a:ext>
            </a:extLst>
          </p:cNvPr>
          <p:cNvSpPr txBox="1"/>
          <p:nvPr/>
        </p:nvSpPr>
        <p:spPr>
          <a:xfrm>
            <a:off x="6260425" y="1603509"/>
            <a:ext cx="5601749" cy="923330"/>
          </a:xfrm>
          <a:prstGeom prst="rect">
            <a:avLst/>
          </a:prstGeom>
          <a:noFill/>
        </p:spPr>
        <p:txBody>
          <a:bodyPr wrap="square">
            <a:spAutoFit/>
          </a:bodyPr>
          <a:lstStyle/>
          <a:p>
            <a:r>
              <a:rPr lang="en-US" dirty="0">
                <a:latin typeface="Neutra Text Book Alt" panose="02000000000000000000" pitchFamily="2" charset="0"/>
              </a:rPr>
              <a:t>Up to know the creation and run of the experimental benchmark is completed. Automatic post-processing implementation is on-going.</a:t>
            </a:r>
            <a:endParaRPr lang="en-US" dirty="0"/>
          </a:p>
        </p:txBody>
      </p:sp>
      <p:pic>
        <p:nvPicPr>
          <p:cNvPr id="21" name="Immagine 20">
            <a:extLst>
              <a:ext uri="{FF2B5EF4-FFF2-40B4-BE49-F238E27FC236}">
                <a16:creationId xmlns:a16="http://schemas.microsoft.com/office/drawing/2014/main" id="{696BDE72-1BFA-44FB-95CD-3869F13818E1}"/>
              </a:ext>
            </a:extLst>
          </p:cNvPr>
          <p:cNvPicPr>
            <a:picLocks noChangeAspect="1"/>
          </p:cNvPicPr>
          <p:nvPr/>
        </p:nvPicPr>
        <p:blipFill>
          <a:blip r:embed="rId4"/>
          <a:stretch>
            <a:fillRect/>
          </a:stretch>
        </p:blipFill>
        <p:spPr>
          <a:xfrm>
            <a:off x="6313776" y="2941766"/>
            <a:ext cx="3341228" cy="2343580"/>
          </a:xfrm>
          <a:prstGeom prst="rect">
            <a:avLst/>
          </a:prstGeom>
        </p:spPr>
      </p:pic>
      <p:sp>
        <p:nvSpPr>
          <p:cNvPr id="23" name="CasellaDiTesto 22">
            <a:extLst>
              <a:ext uri="{FF2B5EF4-FFF2-40B4-BE49-F238E27FC236}">
                <a16:creationId xmlns:a16="http://schemas.microsoft.com/office/drawing/2014/main" id="{B608853A-D147-4712-A832-969FAC447821}"/>
              </a:ext>
            </a:extLst>
          </p:cNvPr>
          <p:cNvSpPr txBox="1"/>
          <p:nvPr/>
        </p:nvSpPr>
        <p:spPr>
          <a:xfrm>
            <a:off x="9762634" y="3516198"/>
            <a:ext cx="2743201" cy="1200329"/>
          </a:xfrm>
          <a:prstGeom prst="rect">
            <a:avLst/>
          </a:prstGeom>
          <a:noFill/>
        </p:spPr>
        <p:txBody>
          <a:bodyPr wrap="square">
            <a:spAutoFit/>
          </a:bodyPr>
          <a:lstStyle/>
          <a:p>
            <a:r>
              <a:rPr lang="en-US" b="1" dirty="0" err="1">
                <a:latin typeface="Neutra Text Book Alt" panose="02000000000000000000" pitchFamily="2" charset="0"/>
              </a:rPr>
              <a:t>Oktavian</a:t>
            </a:r>
            <a:r>
              <a:rPr lang="en-US" b="1" dirty="0">
                <a:latin typeface="Neutra Text Book Alt" panose="02000000000000000000" pitchFamily="2" charset="0"/>
              </a:rPr>
              <a:t> Iron Sphere </a:t>
            </a:r>
            <a:r>
              <a:rPr lang="en-US" dirty="0">
                <a:latin typeface="Neutra Text Book Alt" panose="02000000000000000000" pitchFamily="2" charset="0"/>
              </a:rPr>
              <a:t>experiment is currently being implemented (SINBAD database).</a:t>
            </a:r>
          </a:p>
        </p:txBody>
      </p:sp>
    </p:spTree>
    <p:extLst>
      <p:ext uri="{BB962C8B-B14F-4D97-AF65-F5344CB8AC3E}">
        <p14:creationId xmlns:p14="http://schemas.microsoft.com/office/powerpoint/2010/main" val="396030262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000" dirty="0" err="1" smtClean="0">
            <a:solidFill>
              <a:schemeClr val="bg1"/>
            </a:solidFill>
            <a:latin typeface="Neutra Text Book Alt" panose="02000000000000000000" pitchFamily="2" charset="0"/>
          </a:defRPr>
        </a:defPPr>
      </a:lstStyle>
    </a:txDef>
  </a:objectDefaults>
  <a:extraClrSchemeLst/>
  <a:extLst>
    <a:ext uri="{05A4C25C-085E-4340-85A3-A5531E510DB2}">
      <thm15:themeFamily xmlns:thm15="http://schemas.microsoft.com/office/thememl/2012/main" name="Presentazione standard2" id="{107E4C1B-39B7-418A-BB16-A0BF46D26738}" vid="{F70CE871-8431-4255-BA86-3ADFCFF1D0C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Modello presentazione NIER_LG_2_Calibri</Template>
  <TotalTime>383</TotalTime>
  <Words>782</Words>
  <Application>Microsoft Office PowerPoint</Application>
  <PresentationFormat>Widescreen</PresentationFormat>
  <Paragraphs>109</Paragraphs>
  <Slides>18</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18</vt:i4>
      </vt:variant>
    </vt:vector>
  </HeadingPairs>
  <TitlesOfParts>
    <vt:vector size="26" baseType="lpstr">
      <vt:lpstr>Arial</vt:lpstr>
      <vt:lpstr>Calibri</vt:lpstr>
      <vt:lpstr>Calibri Light</vt:lpstr>
      <vt:lpstr>Neutra Text</vt:lpstr>
      <vt:lpstr>Neutra Text Book Alt</vt:lpstr>
      <vt:lpstr>Times</vt:lpstr>
      <vt:lpstr>Wingdings</vt:lpstr>
      <vt:lpstr>Tema di Office</vt:lpstr>
      <vt:lpstr>Presentazione standard di PowerPoint</vt:lpstr>
      <vt:lpstr>JADE Update and FENDL 3.2 beta testing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Davide  Laghi</dc:creator>
  <cp:lastModifiedBy>Davide Laghi</cp:lastModifiedBy>
  <cp:revision>35</cp:revision>
  <dcterms:created xsi:type="dcterms:W3CDTF">2020-11-18T14:11:31Z</dcterms:created>
  <dcterms:modified xsi:type="dcterms:W3CDTF">2020-12-03T08:46:29Z</dcterms:modified>
</cp:coreProperties>
</file>